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70" r:id="rId4"/>
    <p:sldId id="269" r:id="rId5"/>
    <p:sldId id="262" r:id="rId6"/>
    <p:sldId id="265" r:id="rId7"/>
    <p:sldId id="266" r:id="rId8"/>
    <p:sldId id="267" r:id="rId9"/>
    <p:sldId id="268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0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FDB5"/>
    <a:srgbClr val="9CFAA0"/>
    <a:srgbClr val="E9FC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 showGuides="1">
      <p:cViewPr varScale="1">
        <p:scale>
          <a:sx n="121" d="100"/>
          <a:sy n="121" d="100"/>
        </p:scale>
        <p:origin x="256" y="168"/>
      </p:cViewPr>
      <p:guideLst>
        <p:guide orient="horz" pos="2160"/>
        <p:guide pos="1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s-ES_tradnl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s-ES_tradnl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_tradnl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213" y="2514599"/>
            <a:ext cx="8915399" cy="1511712"/>
          </a:xfrm>
        </p:spPr>
        <p:txBody>
          <a:bodyPr>
            <a:normAutofit fontScale="90000"/>
          </a:bodyPr>
          <a:lstStyle/>
          <a:p>
            <a:pPr algn="ctr"/>
            <a:r>
              <a:rPr lang="es-ES" sz="3200" dirty="0"/>
              <a:t>Panel Congreso MEM</a:t>
            </a:r>
            <a:br>
              <a:rPr lang="es-ES" sz="3200" dirty="0"/>
            </a:br>
            <a:br>
              <a:rPr lang="es-ES" sz="3200" dirty="0"/>
            </a:br>
            <a:r>
              <a:rPr lang="es-ES" sz="3200" dirty="0"/>
              <a:t>Suministro de la demanda  en Bogotá</a:t>
            </a:r>
            <a:endParaRPr lang="es-CO" sz="32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213" y="5530646"/>
            <a:ext cx="8915399" cy="815468"/>
          </a:xfrm>
        </p:spPr>
        <p:txBody>
          <a:bodyPr>
            <a:normAutofit/>
          </a:bodyPr>
          <a:lstStyle/>
          <a:p>
            <a:pPr algn="ctr"/>
            <a:r>
              <a:rPr lang="es-ES" sz="2000" b="1" dirty="0"/>
              <a:t>Cartagena  31 de octubre de 2025</a:t>
            </a:r>
            <a:endParaRPr lang="es-CO" sz="2000" b="1" dirty="0"/>
          </a:p>
        </p:txBody>
      </p:sp>
    </p:spTree>
    <p:extLst>
      <p:ext uri="{BB962C8B-B14F-4D97-AF65-F5344CB8AC3E}">
        <p14:creationId xmlns:p14="http://schemas.microsoft.com/office/powerpoint/2010/main" val="526900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50487" y="624110"/>
            <a:ext cx="9543075" cy="452522"/>
          </a:xfrm>
        </p:spPr>
        <p:txBody>
          <a:bodyPr>
            <a:normAutofit fontScale="90000"/>
          </a:bodyPr>
          <a:lstStyle/>
          <a:p>
            <a:pPr marL="0" lvl="0" indent="0"/>
            <a:r>
              <a:rPr lang="es-ES" b="1" dirty="0">
                <a:latin typeface="Calibri" panose="020F0502020204030204" pitchFamily="34" charset="0"/>
                <a:cs typeface="Calibri" panose="020F0502020204030204" pitchFamily="34" charset="0"/>
              </a:rPr>
              <a:t>El suministro eléctrico en Bogotá Región en alto riesgo?</a:t>
            </a:r>
            <a:br>
              <a:rPr lang="es-ES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s-CO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1091381" y="1386349"/>
            <a:ext cx="10899058" cy="4350774"/>
          </a:xfrm>
        </p:spPr>
        <p:txBody>
          <a:bodyPr>
            <a:noAutofit/>
          </a:bodyPr>
          <a:lstStyle/>
          <a:p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Algo de historia años 80s</a:t>
            </a:r>
          </a:p>
          <a:p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Situación actual marcada por el atraso en la expansión del sistema en T (Sogamoso-Norte 500 </a:t>
            </a:r>
            <a:r>
              <a:rPr lang="es-ES" dirty="0" err="1">
                <a:latin typeface="Calibri" panose="020F0502020204030204" pitchFamily="34" charset="0"/>
                <a:cs typeface="Calibri" panose="020F0502020204030204" pitchFamily="34" charset="0"/>
              </a:rPr>
              <a:t>kV</a:t>
            </a:r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 y </a:t>
            </a:r>
            <a:r>
              <a:rPr lang="es-ES" dirty="0" err="1">
                <a:latin typeface="Calibri" panose="020F0502020204030204" pitchFamily="34" charset="0"/>
                <a:cs typeface="Calibri" panose="020F0502020204030204" pitchFamily="34" charset="0"/>
              </a:rPr>
              <a:t>Chivor</a:t>
            </a:r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-Norte 230kV)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s-ES" sz="1800" dirty="0">
                <a:latin typeface="Calibri" panose="020F0502020204030204" pitchFamily="34" charset="0"/>
                <a:cs typeface="Calibri" panose="020F0502020204030204" pitchFamily="34" charset="0"/>
              </a:rPr>
              <a:t>Calidad del servicio afectada especialmente en situaciones climáticas adversas y en eventos que producen transitorios que afectan la industria y la autogeneración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s-ES" sz="1800" dirty="0">
                <a:latin typeface="Calibri" panose="020F0502020204030204" pitchFamily="34" charset="0"/>
                <a:cs typeface="Calibri" panose="020F0502020204030204" pitchFamily="34" charset="0"/>
              </a:rPr>
              <a:t>Limitada capacidad de la red para nuevas conexiones (demanda represada)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s-ES" sz="1800" dirty="0">
                <a:latin typeface="Calibri" panose="020F0502020204030204" pitchFamily="34" charset="0"/>
                <a:cs typeface="Calibri" panose="020F0502020204030204" pitchFamily="34" charset="0"/>
              </a:rPr>
              <a:t>Alta dependencia del suministro de la generación de </a:t>
            </a:r>
            <a:r>
              <a:rPr lang="es-ES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TermoZipa</a:t>
            </a:r>
            <a:r>
              <a:rPr lang="es-ES" sz="1800" dirty="0">
                <a:latin typeface="Calibri" panose="020F0502020204030204" pitchFamily="34" charset="0"/>
                <a:cs typeface="Calibri" panose="020F0502020204030204" pitchFamily="34" charset="0"/>
              </a:rPr>
              <a:t> 115 </a:t>
            </a:r>
            <a:r>
              <a:rPr lang="es-ES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kV</a:t>
            </a:r>
            <a:endParaRPr lang="es-E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s-ES" sz="1800" dirty="0">
                <a:latin typeface="Calibri" panose="020F0502020204030204" pitchFamily="34" charset="0"/>
                <a:cs typeface="Calibri" panose="020F0502020204030204" pitchFamily="34" charset="0"/>
              </a:rPr>
              <a:t>Balance crítico de potencia activa y reactiva (perfil de tensiones y robustez ante eventos)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s-ES" sz="1800" dirty="0">
                <a:latin typeface="Calibri" panose="020F0502020204030204" pitchFamily="34" charset="0"/>
                <a:cs typeface="Calibri" panose="020F0502020204030204" pitchFamily="34" charset="0"/>
              </a:rPr>
              <a:t>Trámite de conexiones en la UPME  sin respuesta</a:t>
            </a:r>
            <a:endParaRPr lang="es-CO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Situación a mediano plazo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s-ES" sz="1800" dirty="0">
                <a:latin typeface="Calibri" panose="020F0502020204030204" pitchFamily="34" charset="0"/>
                <a:cs typeface="Calibri" panose="020F0502020204030204" pitchFamily="34" charset="0"/>
              </a:rPr>
              <a:t>Años de alta criticidad 2027,2028 y 2029 por rezago de las expansiones en T 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s-ES" sz="1800" dirty="0">
                <a:latin typeface="Calibri" panose="020F0502020204030204" pitchFamily="34" charset="0"/>
                <a:cs typeface="Calibri" panose="020F0502020204030204" pitchFamily="34" charset="0"/>
              </a:rPr>
              <a:t>Nuevos desarrollos como líneas y subestaciones subterráneas de 230 </a:t>
            </a:r>
            <a:r>
              <a:rPr lang="es-ES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kV</a:t>
            </a:r>
            <a:r>
              <a:rPr lang="es-ES" sz="1800" dirty="0">
                <a:latin typeface="Calibri" panose="020F0502020204030204" pitchFamily="34" charset="0"/>
                <a:cs typeface="Calibri" panose="020F0502020204030204" pitchFamily="34" charset="0"/>
              </a:rPr>
              <a:t> en la zona urbana, baterías de potencia para </a:t>
            </a:r>
            <a:r>
              <a:rPr lang="es-ES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peak</a:t>
            </a:r>
            <a:r>
              <a:rPr lang="es-ES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shaving</a:t>
            </a:r>
            <a:r>
              <a:rPr lang="es-ES" sz="1800" dirty="0">
                <a:latin typeface="Calibri" panose="020F0502020204030204" pitchFamily="34" charset="0"/>
                <a:cs typeface="Calibri" panose="020F0502020204030204" pitchFamily="34" charset="0"/>
              </a:rPr>
              <a:t> y servicios complementarios, E-</a:t>
            </a:r>
            <a:r>
              <a:rPr lang="es-ES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Statcom</a:t>
            </a:r>
            <a:r>
              <a:rPr lang="es-ES" sz="1800" dirty="0">
                <a:latin typeface="Calibri" panose="020F0502020204030204" pitchFamily="34" charset="0"/>
                <a:cs typeface="Calibri" panose="020F0502020204030204" pitchFamily="34" charset="0"/>
              </a:rPr>
              <a:t>, compensadores sincrónicos, </a:t>
            </a:r>
            <a:r>
              <a:rPr lang="es-ES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otrps</a:t>
            </a:r>
            <a:endParaRPr lang="es-E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916610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50487" y="624110"/>
            <a:ext cx="9543075" cy="452522"/>
          </a:xfrm>
        </p:spPr>
        <p:txBody>
          <a:bodyPr>
            <a:normAutofit fontScale="90000"/>
          </a:bodyPr>
          <a:lstStyle/>
          <a:p>
            <a:pPr marL="0" lvl="0" indent="0"/>
            <a:r>
              <a:rPr lang="es-ES" b="1" dirty="0">
                <a:latin typeface="Calibri" panose="020F0502020204030204" pitchFamily="34" charset="0"/>
                <a:cs typeface="Calibri" panose="020F0502020204030204" pitchFamily="34" charset="0"/>
              </a:rPr>
              <a:t>El suministro eléctrico en Bogotá Región en alto riesgo</a:t>
            </a:r>
            <a:br>
              <a:rPr lang="es-ES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s-CO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01446" y="1430594"/>
            <a:ext cx="11562736" cy="497020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	Los panelistas expertos aquí presentes nos podrán aclarar sobre esta problemática </a:t>
            </a:r>
          </a:p>
          <a:p>
            <a:pPr lvl="1"/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¿Estamos en alto riesgo de sufrir un apagón?</a:t>
            </a:r>
          </a:p>
          <a:p>
            <a:pPr lvl="1"/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¿La demanda nueva de alto consumo se irá a otra parte?</a:t>
            </a:r>
            <a:endParaRPr lang="es-CO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 ¿Una vez entre la expansión de Transmisión estará lista la de distribución asociada?</a:t>
            </a:r>
            <a:endParaRPr lang="es-CO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 ¿Qué recomendaciones tienen?</a:t>
            </a:r>
            <a:endParaRPr lang="es-CO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>
              <a:buFont typeface="Wingdings" panose="05000000000000000000" pitchFamily="2" charset="2"/>
              <a:buChar char="Ø"/>
            </a:pP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 Plan B si se extiende el atraso de los proyectos de transmisión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 Mayor capacidad de respuesta de la UPME sobre el trámite de las nuevas conexiones</a:t>
            </a:r>
            <a:endParaRPr lang="es-CO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>
              <a:buFont typeface="Wingdings" panose="05000000000000000000" pitchFamily="2" charset="2"/>
              <a:buChar char="Ø"/>
            </a:pP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  Manejo de los efectos del cambio climático sobre la infraestructura de generación y/o transmisión como los casos de </a:t>
            </a:r>
            <a:r>
              <a:rPr lang="es-E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Chivor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 (planta y subestación)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 La capacidad de manejo en el área del balance de potencia activa, reactiva ( líneas y subestaciones subterráneas urbanas 230 </a:t>
            </a:r>
            <a:r>
              <a:rPr lang="es-E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kV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, manejo de reactivos y de  las corrientes de corto circuito)</a:t>
            </a:r>
            <a:endParaRPr lang="es-CO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>
              <a:buFont typeface="Wingdings" panose="05000000000000000000" pitchFamily="2" charset="2"/>
              <a:buChar char="Ø"/>
            </a:pP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 Mayor información a los usuarios de la situación real y de las soluciones previstas</a:t>
            </a:r>
            <a:endParaRPr lang="es-CO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>
              <a:buFont typeface="Wingdings" panose="05000000000000000000" pitchFamily="2" charset="2"/>
              <a:buChar char="Ø"/>
            </a:pPr>
            <a:endParaRPr lang="es-CO" sz="2000" dirty="0"/>
          </a:p>
        </p:txBody>
      </p:sp>
    </p:spTree>
    <p:extLst>
      <p:ext uri="{BB962C8B-B14F-4D97-AF65-F5344CB8AC3E}">
        <p14:creationId xmlns:p14="http://schemas.microsoft.com/office/powerpoint/2010/main" val="38541073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89685" y="402884"/>
            <a:ext cx="8911687" cy="452522"/>
          </a:xfrm>
        </p:spPr>
        <p:txBody>
          <a:bodyPr>
            <a:normAutofit fontScale="90000"/>
          </a:bodyPr>
          <a:lstStyle/>
          <a:p>
            <a:pPr marL="0" lvl="0" indent="0"/>
            <a:r>
              <a:rPr lang="es-ES" b="1" dirty="0">
                <a:latin typeface="Calibri" panose="020F0502020204030204" pitchFamily="34" charset="0"/>
                <a:cs typeface="Calibri" panose="020F0502020204030204" pitchFamily="34" charset="0"/>
              </a:rPr>
              <a:t>Preguntas para XM (20 minutos)</a:t>
            </a:r>
            <a:endParaRPr lang="es-CO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1489587" y="1430594"/>
            <a:ext cx="10264877" cy="47682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1900" dirty="0">
                <a:latin typeface="Calibri" panose="020F0502020204030204" pitchFamily="34" charset="0"/>
                <a:cs typeface="Calibri" panose="020F0502020204030204" pitchFamily="34" charset="0"/>
              </a:rPr>
              <a:t> Teniendo en cuenta las proyecciones de la demanda de potencia máxima y de energía del área Bogotá Región, la información de la disponibilidad de i) generación dentro del área (ejemplo Termo </a:t>
            </a:r>
            <a:r>
              <a:rPr lang="es-ES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Zipa</a:t>
            </a:r>
            <a:r>
              <a:rPr lang="es-ES" sz="1900" dirty="0">
                <a:latin typeface="Calibri" panose="020F0502020204030204" pitchFamily="34" charset="0"/>
                <a:cs typeface="Calibri" panose="020F0502020204030204" pitchFamily="34" charset="0"/>
              </a:rPr>
              <a:t>) y ii) transmisión:</a:t>
            </a:r>
            <a:endParaRPr lang="es-CO" sz="1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s-ES" sz="1900" dirty="0">
                <a:latin typeface="Calibri" panose="020F0502020204030204" pitchFamily="34" charset="0"/>
                <a:cs typeface="Calibri" panose="020F0502020204030204" pitchFamily="34" charset="0"/>
              </a:rPr>
              <a:t> ¿Cómo ven la atención de la demanda del área en los próximos 5 años?</a:t>
            </a:r>
            <a:endParaRPr lang="es-CO" sz="1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s-ES" sz="1900" dirty="0">
                <a:latin typeface="Calibri" panose="020F0502020204030204" pitchFamily="34" charset="0"/>
                <a:cs typeface="Calibri" panose="020F0502020204030204" pitchFamily="34" charset="0"/>
              </a:rPr>
              <a:t> ¿Se esperan casos de racionamiento? </a:t>
            </a:r>
            <a:endParaRPr lang="es-CO" sz="1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s-ES" sz="1900" dirty="0">
                <a:latin typeface="Calibri" panose="020F0502020204030204" pitchFamily="34" charset="0"/>
                <a:cs typeface="Calibri" panose="020F0502020204030204" pitchFamily="34" charset="0"/>
              </a:rPr>
              <a:t> ¿Cuál es el balance más crítico el de potencia activa o el de potencia reactiva?</a:t>
            </a:r>
            <a:endParaRPr lang="es-CO" sz="1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s-ES" sz="1900" dirty="0">
                <a:latin typeface="Calibri" panose="020F0502020204030204" pitchFamily="34" charset="0"/>
                <a:cs typeface="Calibri" panose="020F0502020204030204" pitchFamily="34" charset="0"/>
              </a:rPr>
              <a:t> ¿Qué recomendaciones tienen?</a:t>
            </a:r>
            <a:endParaRPr lang="es-CO" sz="1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s-ES" sz="1900" dirty="0">
                <a:latin typeface="Calibri" panose="020F0502020204030204" pitchFamily="34" charset="0"/>
                <a:cs typeface="Calibri" panose="020F0502020204030204" pitchFamily="34" charset="0"/>
              </a:rPr>
              <a:t> Cómo ven los riesgos en la operación del </a:t>
            </a:r>
            <a:r>
              <a:rPr lang="es-ES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Area</a:t>
            </a:r>
            <a:r>
              <a:rPr lang="es-ES" sz="1900" dirty="0">
                <a:latin typeface="Calibri" panose="020F0502020204030204" pitchFamily="34" charset="0"/>
                <a:cs typeface="Calibri" panose="020F0502020204030204" pitchFamily="34" charset="0"/>
              </a:rPr>
              <a:t> originados por: </a:t>
            </a:r>
            <a:endParaRPr lang="es-CO" sz="1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s-ES" sz="1700" dirty="0">
                <a:latin typeface="Calibri" panose="020F0502020204030204" pitchFamily="34" charset="0"/>
                <a:cs typeface="Calibri" panose="020F0502020204030204" pitchFamily="34" charset="0"/>
              </a:rPr>
              <a:t> ¿El atraso de proyectos de transmisión:</a:t>
            </a:r>
            <a:endParaRPr lang="es-CO" sz="1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s-ES" sz="1700" dirty="0">
                <a:latin typeface="Calibri" panose="020F0502020204030204" pitchFamily="34" charset="0"/>
                <a:cs typeface="Calibri" panose="020F0502020204030204" pitchFamily="34" charset="0"/>
              </a:rPr>
              <a:t> ¿La capacidad de manejo en el área de las corrientes de corto circuito?</a:t>
            </a:r>
            <a:endParaRPr lang="es-CO" sz="1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s-ES" sz="1700" dirty="0">
                <a:latin typeface="Calibri" panose="020F0502020204030204" pitchFamily="34" charset="0"/>
                <a:cs typeface="Calibri" panose="020F0502020204030204" pitchFamily="34" charset="0"/>
              </a:rPr>
              <a:t> ¿Los efectos del cambio climático sobre la infraestructura de generación y/o transmisión como los casos de </a:t>
            </a:r>
            <a:r>
              <a:rPr lang="es-ES" sz="1700" dirty="0" err="1">
                <a:latin typeface="Calibri" panose="020F0502020204030204" pitchFamily="34" charset="0"/>
                <a:cs typeface="Calibri" panose="020F0502020204030204" pitchFamily="34" charset="0"/>
              </a:rPr>
              <a:t>Chivor</a:t>
            </a:r>
            <a:r>
              <a:rPr lang="es-ES" sz="1700" dirty="0">
                <a:latin typeface="Calibri" panose="020F0502020204030204" pitchFamily="34" charset="0"/>
                <a:cs typeface="Calibri" panose="020F0502020204030204" pitchFamily="34" charset="0"/>
              </a:rPr>
              <a:t> (planta y subestación)</a:t>
            </a:r>
            <a:endParaRPr lang="es-CO" sz="1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s-CO" sz="1900" dirty="0"/>
          </a:p>
        </p:txBody>
      </p:sp>
    </p:spTree>
    <p:extLst>
      <p:ext uri="{BB962C8B-B14F-4D97-AF65-F5344CB8AC3E}">
        <p14:creationId xmlns:p14="http://schemas.microsoft.com/office/powerpoint/2010/main" val="835267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89685" y="402884"/>
            <a:ext cx="8911687" cy="452522"/>
          </a:xfrm>
        </p:spPr>
        <p:txBody>
          <a:bodyPr>
            <a:normAutofit fontScale="90000"/>
          </a:bodyPr>
          <a:lstStyle/>
          <a:p>
            <a:r>
              <a:rPr lang="es-ES" b="1" dirty="0">
                <a:latin typeface="Calibri" panose="020F0502020204030204" pitchFamily="34" charset="0"/>
                <a:cs typeface="Calibri" panose="020F0502020204030204" pitchFamily="34" charset="0"/>
              </a:rPr>
              <a:t>Preguntas para</a:t>
            </a:r>
            <a:r>
              <a:rPr lang="es-ES" b="1" dirty="0"/>
              <a:t> Enlaza (10 minutos)</a:t>
            </a:r>
            <a:br>
              <a:rPr lang="es-CO" dirty="0"/>
            </a:br>
            <a:endParaRPr lang="es-CO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1489587" y="1430594"/>
            <a:ext cx="10264877" cy="4768218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s-E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None/>
            </a:pP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Respecto de los proyectos de transmisión en construcción de 500 </a:t>
            </a:r>
            <a:r>
              <a:rPr lang="es-E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kV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 y 220 </a:t>
            </a:r>
            <a:r>
              <a:rPr lang="es-E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kV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 asociados al </a:t>
            </a:r>
            <a:r>
              <a:rPr lang="es-E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Area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 Bogotá Región: </a:t>
            </a:r>
          </a:p>
          <a:p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¿Cuál es la fecha más probable de entrada de los proyectos de transmisión?  </a:t>
            </a:r>
            <a:endParaRPr lang="es-CO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¿Qué Plan B se tiene previsto en medidas de mitigación y/o emergencia si el retraso de sus proyectos de red se sigue prolongando?  </a:t>
            </a:r>
            <a:endParaRPr lang="es-CO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¿Han evaluado solicitar a la UPME incluir en el Plan de expansión el desarrollo de líneas de transmisión y subestaciones subterráneas en el área urbana de Bogotá, la instalación de baterías de gran capacidad para aportar a la demanda de potencia activa en la hora pico y reactiva, reducir la importación y sostener el perfil de tensiones en 500 y 220 </a:t>
            </a:r>
            <a:r>
              <a:rPr lang="es-E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kV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? </a:t>
            </a:r>
            <a:endParaRPr lang="es-CO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¿Qué se tiene previsto para manejar el agotamiento de la capacidad de cortocircuito en algunas subestaciones del </a:t>
            </a:r>
            <a:r>
              <a:rPr lang="es-E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Area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 Oriental que incluye Bogotá Región?  </a:t>
            </a:r>
            <a:endParaRPr lang="es-CO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CO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638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89685" y="432380"/>
            <a:ext cx="8911687" cy="452522"/>
          </a:xfrm>
        </p:spPr>
        <p:txBody>
          <a:bodyPr>
            <a:normAutofit fontScale="90000"/>
          </a:bodyPr>
          <a:lstStyle/>
          <a:p>
            <a:r>
              <a:rPr lang="es-ES" b="1" dirty="0">
                <a:latin typeface="Calibri" panose="020F0502020204030204" pitchFamily="34" charset="0"/>
                <a:cs typeface="Calibri" panose="020F0502020204030204" pitchFamily="34" charset="0"/>
              </a:rPr>
              <a:t>Preguntas para</a:t>
            </a:r>
            <a:r>
              <a:rPr lang="es-ES" b="1" dirty="0"/>
              <a:t> </a:t>
            </a:r>
            <a:r>
              <a:rPr lang="es-ES" b="1" dirty="0" err="1"/>
              <a:t>Enel</a:t>
            </a:r>
            <a:r>
              <a:rPr lang="es-ES" b="1" dirty="0"/>
              <a:t> (20 minutos)</a:t>
            </a:r>
            <a:br>
              <a:rPr lang="es-CO" dirty="0"/>
            </a:br>
            <a:endParaRPr lang="es-CO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1356852" y="1563329"/>
            <a:ext cx="10264877" cy="4768218"/>
          </a:xfrm>
        </p:spPr>
        <p:txBody>
          <a:bodyPr>
            <a:noAutofit/>
          </a:bodyPr>
          <a:lstStyle/>
          <a:p>
            <a:pPr lvl="0"/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¿A la fecha y en el corto plazo se presentan limitaciones en la atención de la demanda en el </a:t>
            </a:r>
            <a:r>
              <a:rPr lang="es-E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Area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? ¿Si es así de qué orden de magnitud se estima (%)?</a:t>
            </a:r>
            <a:endParaRPr lang="es-CO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 Teniendo en cuenta las proyecciones de la demanda de potencia máxima y de energía del área Bogotá Región, la información de la disponibilidad de i) generación dentro del área (ejemplo Termo </a:t>
            </a:r>
            <a:r>
              <a:rPr lang="es-E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Zipa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) y ii) transmisión y iii) de distribución:</a:t>
            </a:r>
            <a:endParaRPr lang="es-CO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¿Cómo ven la atención de la demanda del área en los próximos 5 años?</a:t>
            </a:r>
            <a:endParaRPr lang="es-CO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¿Se esperan casos de racionamiento? </a:t>
            </a:r>
            <a:endParaRPr lang="es-CO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¿Cuál es el balance más crítico el de potencia activa o el de potencia reactiva? </a:t>
            </a:r>
            <a:endParaRPr lang="es-CO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¿Qué recomendaciones tienen? </a:t>
            </a:r>
            <a:endParaRPr lang="es-CO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¿Qué Plan B se tiene previsto en medidas de mitigación y/o emergencia si el retraso de los proyectos se sigue prolongando?  </a:t>
            </a:r>
            <a:endParaRPr lang="es-CO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62565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89685" y="402884"/>
            <a:ext cx="8911687" cy="452522"/>
          </a:xfrm>
        </p:spPr>
        <p:txBody>
          <a:bodyPr>
            <a:normAutofit fontScale="90000"/>
          </a:bodyPr>
          <a:lstStyle/>
          <a:p>
            <a:r>
              <a:rPr lang="es-ES" b="1" dirty="0">
                <a:latin typeface="Calibri" panose="020F0502020204030204" pitchFamily="34" charset="0"/>
                <a:cs typeface="Calibri" panose="020F0502020204030204" pitchFamily="34" charset="0"/>
              </a:rPr>
              <a:t>Preguntas para</a:t>
            </a:r>
            <a:r>
              <a:rPr lang="es-ES" b="1" dirty="0"/>
              <a:t> </a:t>
            </a:r>
            <a:r>
              <a:rPr lang="es-ES" b="1" dirty="0" err="1"/>
              <a:t>Enel</a:t>
            </a:r>
            <a:r>
              <a:rPr lang="es-ES" b="1" dirty="0"/>
              <a:t> (20 minutos)</a:t>
            </a:r>
            <a:br>
              <a:rPr lang="es-CO" dirty="0"/>
            </a:br>
            <a:endParaRPr lang="es-CO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985684" y="1504336"/>
            <a:ext cx="10783529" cy="4768218"/>
          </a:xfrm>
        </p:spPr>
        <p:txBody>
          <a:bodyPr>
            <a:noAutofit/>
          </a:bodyPr>
          <a:lstStyle/>
          <a:p>
            <a:pPr lvl="0"/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¿Está preparada el área Bogotá para la electrificación de otros sectores, como en la movilidad incluyendo el transporte público (Metro fases 1, 2 y 3), la conexión masiva de cargas tipo Data Center?</a:t>
            </a:r>
            <a:endParaRPr lang="es-CO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¿Se considera viable incrementar el nivel de tensión en el perímetro urbano de la red a 115 </a:t>
            </a:r>
            <a:r>
              <a:rPr lang="es-E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kV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 (220 </a:t>
            </a:r>
            <a:r>
              <a:rPr lang="es-E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kV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, por ejemplo), de tal forma que se puedan soportar los crecimientos de demanda futura? </a:t>
            </a:r>
            <a:endParaRPr lang="es-CO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¿Se ha evaluado incluir en el plan de expansión del STR y/o solicitar a la UPME incluir en el Plan de expansión de transmisión para el área urbana, líneas y subestaciones subterráneas en el área urbana de Bogotá e instalación de baterías de gran capacidad para aportar a la demanda de potencia activa en la hora pico y reactiva, reducir la importación y sostener el perfil de tensiones? </a:t>
            </a:r>
          </a:p>
          <a:p>
            <a:pPr lvl="0"/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¿Hay problemas de manejo de la capacidad de cortocircuito en algunas subestaciones?  </a:t>
            </a:r>
            <a:endParaRPr lang="es-CO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¿Cuáles son las restricciones que otros sectores, por ejemplo, vial o ambiental, esta experimentado el Operador de Red para el desarrollo de los proyectos de expansión? Entendemos que la infraestructura asociada a ciertas obras está condicionada a dichas limitaciones. </a:t>
            </a:r>
            <a:endParaRPr lang="es-CO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endParaRPr lang="es-CO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CO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4307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89685" y="402884"/>
            <a:ext cx="8911687" cy="452522"/>
          </a:xfrm>
        </p:spPr>
        <p:txBody>
          <a:bodyPr>
            <a:normAutofit fontScale="90000"/>
          </a:bodyPr>
          <a:lstStyle/>
          <a:p>
            <a:pPr lvl="0"/>
            <a:r>
              <a:rPr lang="es-ES" b="1" dirty="0">
                <a:latin typeface="Calibri" panose="020F0502020204030204" pitchFamily="34" charset="0"/>
                <a:cs typeface="Calibri" panose="020F0502020204030204" pitchFamily="34" charset="0"/>
              </a:rPr>
              <a:t>Preguntas para </a:t>
            </a:r>
            <a:r>
              <a:rPr lang="es-ES" b="1" dirty="0" err="1">
                <a:latin typeface="Calibri" panose="020F0502020204030204" pitchFamily="34" charset="0"/>
                <a:cs typeface="Calibri" panose="020F0502020204030204" pitchFamily="34" charset="0"/>
              </a:rPr>
              <a:t>Intercolombia</a:t>
            </a:r>
            <a:r>
              <a:rPr lang="es-ES" b="1" dirty="0">
                <a:latin typeface="Calibri" panose="020F0502020204030204" pitchFamily="34" charset="0"/>
                <a:cs typeface="Calibri" panose="020F0502020204030204" pitchFamily="34" charset="0"/>
              </a:rPr>
              <a:t> (10 minutos)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1386349" y="1504336"/>
            <a:ext cx="10015024" cy="4768218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s-CO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¿Teniendo en cuenta que tienen activos de transmisión que atienden el </a:t>
            </a:r>
            <a:r>
              <a:rPr lang="es-E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Area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 Bogotá Región con operación de casi 50 años cómo va el programa de modernización y/o ampliación de los mismos para evitar eventos críticos en el </a:t>
            </a:r>
            <a:r>
              <a:rPr lang="es-E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Area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? </a:t>
            </a:r>
          </a:p>
          <a:p>
            <a:pPr marL="0" indent="0">
              <a:buNone/>
            </a:pPr>
            <a:endParaRPr lang="es-CO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¿Qué soluciones están previendo ante los riesgos que ha sufrido la infraestructura eléctrica por fuertes precipitaciones y posibles socavamientos como los ocurridos en  </a:t>
            </a:r>
            <a:r>
              <a:rPr lang="es-E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Chivor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 (Planta y embalse)?</a:t>
            </a:r>
            <a:endParaRPr lang="es-CO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endParaRPr lang="es-CO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CO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38659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89685" y="402884"/>
            <a:ext cx="8911687" cy="452522"/>
          </a:xfrm>
        </p:spPr>
        <p:txBody>
          <a:bodyPr>
            <a:normAutofit fontScale="90000"/>
          </a:bodyPr>
          <a:lstStyle/>
          <a:p>
            <a:pPr lvl="0"/>
            <a:r>
              <a:rPr lang="es-ES" b="1" dirty="0">
                <a:latin typeface="Calibri" panose="020F0502020204030204" pitchFamily="34" charset="0"/>
                <a:cs typeface="Calibri" panose="020F0502020204030204" pitchFamily="34" charset="0"/>
              </a:rPr>
              <a:t>Preguntas </a:t>
            </a:r>
            <a:r>
              <a:rPr lang="es-ES" b="1" dirty="0"/>
              <a:t>para ANDESCO (10 minutos)</a:t>
            </a:r>
            <a:endParaRPr lang="es-CO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1386349" y="1504336"/>
            <a:ext cx="10015024" cy="4768218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s-CO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¿Teniendo en cuenta lo comentado por los panelistas anteriores cómo ve ANDESCO la situación del suministro al </a:t>
            </a:r>
            <a:r>
              <a:rPr lang="es-E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Area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 Bogotá Región?</a:t>
            </a:r>
            <a:endParaRPr lang="es-CO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CO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Desde el punto de vista económico, y con este panorama, ¿Considera ANDESCO que la electrificación de la economía es posible en el mediano y largo plazo, particularmente en el área Oriental? ¿La Autogeneración será más atractiva dado los riesgos a los que se expone la industria al depender de una red eléctrica con limitaciones en esta zona del país?</a:t>
            </a:r>
            <a:endParaRPr lang="es-CO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endParaRPr lang="es-CO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CO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198469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4387</TotalTime>
  <Words>1219</Words>
  <Application>Microsoft Macintosh PowerPoint</Application>
  <PresentationFormat>Widescreen</PresentationFormat>
  <Paragraphs>65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Wingdings</vt:lpstr>
      <vt:lpstr>Wingdings 3</vt:lpstr>
      <vt:lpstr>Espiral</vt:lpstr>
      <vt:lpstr>Panel Congreso MEM  Suministro de la demanda  en Bogotá</vt:lpstr>
      <vt:lpstr>El suministro eléctrico en Bogotá Región en alto riesgo? </vt:lpstr>
      <vt:lpstr>El suministro eléctrico en Bogotá Región en alto riesgo </vt:lpstr>
      <vt:lpstr>Preguntas para XM (20 minutos)</vt:lpstr>
      <vt:lpstr>Preguntas para Enlaza (10 minutos) </vt:lpstr>
      <vt:lpstr>Preguntas para Enel (20 minutos) </vt:lpstr>
      <vt:lpstr>Preguntas para Enel (20 minutos) </vt:lpstr>
      <vt:lpstr>Preguntas para Intercolombia (10 minutos)</vt:lpstr>
      <vt:lpstr>Preguntas para ANDESCO (10 minutos)</vt:lpstr>
    </vt:vector>
  </TitlesOfParts>
  <Company>Técnicos Inside Lab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Panel MEM Suministro de la demanda  en Bogotá</dc:title>
  <dc:creator>Henry Navarro</dc:creator>
  <cp:lastModifiedBy>Valeria Gomez</cp:lastModifiedBy>
  <cp:revision>42</cp:revision>
  <dcterms:created xsi:type="dcterms:W3CDTF">2025-10-24T16:44:50Z</dcterms:created>
  <dcterms:modified xsi:type="dcterms:W3CDTF">2025-10-29T17:51:56Z</dcterms:modified>
</cp:coreProperties>
</file>