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2103E-89F8-496B-7452-BEAE017F45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201D978-4189-A898-F174-738BB0D99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A39B9ED-AD12-2B5A-4350-B98BA8D71877}"/>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5" name="Marcador de pie de página 4">
            <a:extLst>
              <a:ext uri="{FF2B5EF4-FFF2-40B4-BE49-F238E27FC236}">
                <a16:creationId xmlns:a16="http://schemas.microsoft.com/office/drawing/2014/main" id="{BFE8BF18-547E-1955-733B-0977D8F00A3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1692E62-9D9B-57EB-0512-9C9FF45639AE}"/>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27542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44013-153C-66C5-CE70-7CF3E3A6641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6D440CB-1BAE-32EB-A4B5-94F7937D073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1968550-A4A0-567C-2321-D566BE695C88}"/>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5" name="Marcador de pie de página 4">
            <a:extLst>
              <a:ext uri="{FF2B5EF4-FFF2-40B4-BE49-F238E27FC236}">
                <a16:creationId xmlns:a16="http://schemas.microsoft.com/office/drawing/2014/main" id="{46947318-7ABB-7361-B483-EDD535F8D2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CC98FFE-984F-17EB-EE6B-99A1F8C1D43C}"/>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26376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8B09A0-8A3B-64CD-3E38-5A5E88AB9FB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4465206-C83B-1B6F-A305-0E509D9126A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CD67ACE-F700-BA5E-2F0E-610C84412835}"/>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5" name="Marcador de pie de página 4">
            <a:extLst>
              <a:ext uri="{FF2B5EF4-FFF2-40B4-BE49-F238E27FC236}">
                <a16:creationId xmlns:a16="http://schemas.microsoft.com/office/drawing/2014/main" id="{B3F13188-131A-6D2F-D001-45E14960A8C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EBA3D37-9586-E76E-5C9B-16666EA6E9FF}"/>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408446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AE0E6-CFC5-0B97-FA4B-548E85D39BC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C75E756-1D26-EA14-4442-38984067CFC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5EBAAB9-1C14-2A71-24F4-90405575B477}"/>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5" name="Marcador de pie de página 4">
            <a:extLst>
              <a:ext uri="{FF2B5EF4-FFF2-40B4-BE49-F238E27FC236}">
                <a16:creationId xmlns:a16="http://schemas.microsoft.com/office/drawing/2014/main" id="{7B58233E-3747-BF41-4B5A-A739088FCCE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31FB45-78ED-FB54-C730-71EC209EE83C}"/>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333412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1BD45-3262-A51A-E0ED-29444312D8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D2A4569-6D38-33A5-A288-7E1AD33E61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21F1DF-866A-E406-18DC-ED08CC7DB922}"/>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5" name="Marcador de pie de página 4">
            <a:extLst>
              <a:ext uri="{FF2B5EF4-FFF2-40B4-BE49-F238E27FC236}">
                <a16:creationId xmlns:a16="http://schemas.microsoft.com/office/drawing/2014/main" id="{47A660B6-B2F7-58B0-519E-0A91F82F6E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3756D59-AFFB-EA2D-F12F-FA5637A1C760}"/>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27887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D9738-DE9B-CBDE-A897-25CDF5B774D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39ACC7-9102-9F8A-8E65-D453B3648A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B39FFA2-C22A-6354-0089-53C078CCBC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DE59334-F9B0-30F0-3158-4731C67F4D23}"/>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6" name="Marcador de pie de página 5">
            <a:extLst>
              <a:ext uri="{FF2B5EF4-FFF2-40B4-BE49-F238E27FC236}">
                <a16:creationId xmlns:a16="http://schemas.microsoft.com/office/drawing/2014/main" id="{E51C5F88-3A14-05CA-7F70-E5E219B76E5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03D300F-B953-AD2E-7707-11D3FC9D63A3}"/>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214577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187A7-1FAD-90B4-700F-FC4105910B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60C7195-324E-A700-DB1E-9CC1AFB33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118DCD1-2692-67A5-2E6B-D3B2BFD696D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256B185-B568-92AD-3563-4DC66EDB7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76BC31-B6C9-EE3D-6B95-E1CA81D532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6E964E5-5CC9-BC38-2529-ADA40E931B98}"/>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8" name="Marcador de pie de página 7">
            <a:extLst>
              <a:ext uri="{FF2B5EF4-FFF2-40B4-BE49-F238E27FC236}">
                <a16:creationId xmlns:a16="http://schemas.microsoft.com/office/drawing/2014/main" id="{36695E2D-85A4-94B3-3842-876862E1D35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93E1BD6-AF51-0DC6-D58E-04B6B9BC5C3A}"/>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279157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22A6C-28BA-C3B9-1D00-CC01155F341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8AD18B1-8D88-1A23-21DC-2FB96903F4DA}"/>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4" name="Marcador de pie de página 3">
            <a:extLst>
              <a:ext uri="{FF2B5EF4-FFF2-40B4-BE49-F238E27FC236}">
                <a16:creationId xmlns:a16="http://schemas.microsoft.com/office/drawing/2014/main" id="{1F6574D1-1E7C-386D-3821-1B7214A64DC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8411048-FFEE-3C16-4819-E1C49ABD1590}"/>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53880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A44568-EF05-9E9E-F3BB-83D9833BA803}"/>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3" name="Marcador de pie de página 2">
            <a:extLst>
              <a:ext uri="{FF2B5EF4-FFF2-40B4-BE49-F238E27FC236}">
                <a16:creationId xmlns:a16="http://schemas.microsoft.com/office/drawing/2014/main" id="{335F3D98-D8A9-B361-7F68-5879AB7A22F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1FF7D23-3ECD-9BE6-1D08-08DB227FEE49}"/>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83935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1E122-D2AA-A379-1500-EB91AF7E93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659B2C9-9A8E-4922-D911-52CBDA0AC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DC0BC57-7EDF-3526-8278-0BF5F4F39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991946-6EF7-2489-B12D-E8C0CAD04F49}"/>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6" name="Marcador de pie de página 5">
            <a:extLst>
              <a:ext uri="{FF2B5EF4-FFF2-40B4-BE49-F238E27FC236}">
                <a16:creationId xmlns:a16="http://schemas.microsoft.com/office/drawing/2014/main" id="{D5B81B8F-E331-4CB1-000F-14273F77F30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C657604-EEDB-25D0-0050-3B12F65BEBE7}"/>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72217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FB118-CC5B-A346-C375-F653C67C78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2B4ACBA-BF6A-3AE7-7289-A1316BABF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E5AAEFC-1292-DF64-AF78-588B4CCD5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B432C4-4D90-DE13-7E32-A602E819BB03}"/>
              </a:ext>
            </a:extLst>
          </p:cNvPr>
          <p:cNvSpPr>
            <a:spLocks noGrp="1"/>
          </p:cNvSpPr>
          <p:nvPr>
            <p:ph type="dt" sz="half" idx="10"/>
          </p:nvPr>
        </p:nvSpPr>
        <p:spPr/>
        <p:txBody>
          <a:bodyPr/>
          <a:lstStyle/>
          <a:p>
            <a:fld id="{CB13AEFC-CA52-4ACA-B1F6-C75855303AFB}" type="datetimeFigureOut">
              <a:rPr lang="es-CO" smtClean="0"/>
              <a:t>26/10/2022</a:t>
            </a:fld>
            <a:endParaRPr lang="es-CO"/>
          </a:p>
        </p:txBody>
      </p:sp>
      <p:sp>
        <p:nvSpPr>
          <p:cNvPr id="6" name="Marcador de pie de página 5">
            <a:extLst>
              <a:ext uri="{FF2B5EF4-FFF2-40B4-BE49-F238E27FC236}">
                <a16:creationId xmlns:a16="http://schemas.microsoft.com/office/drawing/2014/main" id="{C88A7FBD-7E46-6DD7-BFB3-B9E3CF3DD13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3207578-4F00-294F-0BAA-7287609F5D00}"/>
              </a:ext>
            </a:extLst>
          </p:cNvPr>
          <p:cNvSpPr>
            <a:spLocks noGrp="1"/>
          </p:cNvSpPr>
          <p:nvPr>
            <p:ph type="sldNum" sz="quarter" idx="12"/>
          </p:nvPr>
        </p:nvSpPr>
        <p:spPr/>
        <p:txBody>
          <a:bodyPr/>
          <a:lstStyle/>
          <a:p>
            <a:fld id="{B2551DD4-46E1-4AA3-A48F-B61DA044FA51}" type="slidenum">
              <a:rPr lang="es-CO" smtClean="0"/>
              <a:t>‹Nº›</a:t>
            </a:fld>
            <a:endParaRPr lang="es-CO"/>
          </a:p>
        </p:txBody>
      </p:sp>
    </p:spTree>
    <p:extLst>
      <p:ext uri="{BB962C8B-B14F-4D97-AF65-F5344CB8AC3E}">
        <p14:creationId xmlns:p14="http://schemas.microsoft.com/office/powerpoint/2010/main" val="427987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996B25-4073-AE83-A67A-E519BD939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3DB5C9F-5126-49B3-D196-D4AA6E433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0639F19-A07A-2B94-664F-1D9A45492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3AEFC-CA52-4ACA-B1F6-C75855303AFB}" type="datetimeFigureOut">
              <a:rPr lang="es-CO" smtClean="0"/>
              <a:t>26/10/2022</a:t>
            </a:fld>
            <a:endParaRPr lang="es-CO"/>
          </a:p>
        </p:txBody>
      </p:sp>
      <p:sp>
        <p:nvSpPr>
          <p:cNvPr id="5" name="Marcador de pie de página 4">
            <a:extLst>
              <a:ext uri="{FF2B5EF4-FFF2-40B4-BE49-F238E27FC236}">
                <a16:creationId xmlns:a16="http://schemas.microsoft.com/office/drawing/2014/main" id="{F1CF2314-87D0-9E7F-D86B-9EAC237B2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62CE9B3-4BD4-B1F9-DBE9-ADBFC4117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51DD4-46E1-4AA3-A48F-B61DA044FA51}" type="slidenum">
              <a:rPr lang="es-CO" smtClean="0"/>
              <a:t>‹Nº›</a:t>
            </a:fld>
            <a:endParaRPr lang="es-CO"/>
          </a:p>
        </p:txBody>
      </p:sp>
    </p:spTree>
    <p:extLst>
      <p:ext uri="{BB962C8B-B14F-4D97-AF65-F5344CB8AC3E}">
        <p14:creationId xmlns:p14="http://schemas.microsoft.com/office/powerpoint/2010/main" val="235264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alt text provided for this image">
            <a:extLst>
              <a:ext uri="{FF2B5EF4-FFF2-40B4-BE49-F238E27FC236}">
                <a16:creationId xmlns:a16="http://schemas.microsoft.com/office/drawing/2014/main" id="{AEC23AA8-1316-33EB-1C07-E672965131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4295" y="643467"/>
            <a:ext cx="740341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4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429C207-82F5-6DD1-B0B7-69B844788BCD}"/>
              </a:ext>
            </a:extLst>
          </p:cNvPr>
          <p:cNvPicPr>
            <a:picLocks noChangeAspect="1"/>
          </p:cNvPicPr>
          <p:nvPr/>
        </p:nvPicPr>
        <p:blipFill>
          <a:blip r:embed="rId2"/>
          <a:stretch>
            <a:fillRect/>
          </a:stretch>
        </p:blipFill>
        <p:spPr>
          <a:xfrm>
            <a:off x="542042" y="999059"/>
            <a:ext cx="11277600" cy="4859453"/>
          </a:xfrm>
          <a:prstGeom prst="rect">
            <a:avLst/>
          </a:prstGeom>
        </p:spPr>
      </p:pic>
    </p:spTree>
    <p:extLst>
      <p:ext uri="{BB962C8B-B14F-4D97-AF65-F5344CB8AC3E}">
        <p14:creationId xmlns:p14="http://schemas.microsoft.com/office/powerpoint/2010/main" val="175310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21CFDBD4-6C5A-E0CA-41F5-FA40EDC350BD}"/>
              </a:ext>
            </a:extLst>
          </p:cNvPr>
          <p:cNvSpPr txBox="1"/>
          <p:nvPr/>
        </p:nvSpPr>
        <p:spPr>
          <a:xfrm>
            <a:off x="573885" y="1393676"/>
            <a:ext cx="4412021" cy="303072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err="1">
                <a:solidFill>
                  <a:srgbClr val="FFFFFF"/>
                </a:solidFill>
                <a:latin typeface="+mj-lt"/>
                <a:ea typeface="+mj-ea"/>
                <a:cs typeface="+mj-cs"/>
              </a:rPr>
              <a:t>Costos</a:t>
            </a:r>
            <a:r>
              <a:rPr lang="en-US" sz="4000" b="1" kern="1200" dirty="0">
                <a:solidFill>
                  <a:srgbClr val="FFFFFF"/>
                </a:solidFill>
                <a:latin typeface="+mj-lt"/>
                <a:ea typeface="+mj-ea"/>
                <a:cs typeface="+mj-cs"/>
              </a:rPr>
              <a:t> de </a:t>
            </a:r>
            <a:r>
              <a:rPr lang="en-US" sz="4000" b="1" kern="1200" dirty="0" err="1">
                <a:solidFill>
                  <a:srgbClr val="FFFFFF"/>
                </a:solidFill>
                <a:latin typeface="+mj-lt"/>
                <a:ea typeface="+mj-ea"/>
                <a:cs typeface="+mj-cs"/>
              </a:rPr>
              <a:t>Producción</a:t>
            </a:r>
            <a:r>
              <a:rPr lang="en-US" sz="4000" b="1" kern="1200" dirty="0">
                <a:solidFill>
                  <a:srgbClr val="FFFFFF"/>
                </a:solidFill>
                <a:latin typeface="+mj-lt"/>
                <a:ea typeface="+mj-ea"/>
                <a:cs typeface="+mj-cs"/>
              </a:rPr>
              <a:t> de </a:t>
            </a:r>
            <a:r>
              <a:rPr lang="en-US" sz="4000" b="1" kern="1200" dirty="0" err="1">
                <a:solidFill>
                  <a:srgbClr val="FFFFFF"/>
                </a:solidFill>
                <a:latin typeface="+mj-lt"/>
                <a:ea typeface="+mj-ea"/>
                <a:cs typeface="+mj-cs"/>
              </a:rPr>
              <a:t>Hidrógeno</a:t>
            </a:r>
            <a:endParaRPr lang="en-US" sz="4000" b="1" kern="1200" dirty="0">
              <a:solidFill>
                <a:srgbClr val="FFFFFF"/>
              </a:solidFill>
              <a:latin typeface="+mj-lt"/>
              <a:ea typeface="+mj-ea"/>
              <a:cs typeface="+mj-cs"/>
            </a:endParaRPr>
          </a:p>
        </p:txBody>
      </p:sp>
      <p:pic>
        <p:nvPicPr>
          <p:cNvPr id="5" name="Imagen 4">
            <a:extLst>
              <a:ext uri="{FF2B5EF4-FFF2-40B4-BE49-F238E27FC236}">
                <a16:creationId xmlns:a16="http://schemas.microsoft.com/office/drawing/2014/main" id="{CE206C46-0634-3E47-85D6-4865DA07938F}"/>
              </a:ext>
            </a:extLst>
          </p:cNvPr>
          <p:cNvPicPr>
            <a:picLocks noChangeAspect="1"/>
          </p:cNvPicPr>
          <p:nvPr/>
        </p:nvPicPr>
        <p:blipFill rotWithShape="1">
          <a:blip r:embed="rId2"/>
          <a:srcRect l="9689" r="26597"/>
          <a:stretch/>
        </p:blipFill>
        <p:spPr>
          <a:xfrm>
            <a:off x="5736102" y="777372"/>
            <a:ext cx="6300000" cy="5578979"/>
          </a:xfrm>
          <a:prstGeom prst="rect">
            <a:avLst/>
          </a:prstGeom>
        </p:spPr>
      </p:pic>
      <p:sp>
        <p:nvSpPr>
          <p:cNvPr id="10" name="CuadroTexto 9">
            <a:extLst>
              <a:ext uri="{FF2B5EF4-FFF2-40B4-BE49-F238E27FC236}">
                <a16:creationId xmlns:a16="http://schemas.microsoft.com/office/drawing/2014/main" id="{35AA21D0-7232-273A-1320-91964D08556F}"/>
              </a:ext>
            </a:extLst>
          </p:cNvPr>
          <p:cNvSpPr txBox="1"/>
          <p:nvPr/>
        </p:nvSpPr>
        <p:spPr>
          <a:xfrm>
            <a:off x="5736102" y="6486648"/>
            <a:ext cx="6100482" cy="246221"/>
          </a:xfrm>
          <a:prstGeom prst="rect">
            <a:avLst/>
          </a:prstGeom>
          <a:noFill/>
        </p:spPr>
        <p:txBody>
          <a:bodyPr wrap="square">
            <a:spAutoFit/>
          </a:bodyPr>
          <a:lstStyle/>
          <a:p>
            <a:r>
              <a:rPr lang="es-CO" sz="1000" dirty="0"/>
              <a:t>https://www.sciencedirect.com/topics/engineering/hydrogen-production-cost/pdf</a:t>
            </a:r>
          </a:p>
        </p:txBody>
      </p:sp>
    </p:spTree>
    <p:extLst>
      <p:ext uri="{BB962C8B-B14F-4D97-AF65-F5344CB8AC3E}">
        <p14:creationId xmlns:p14="http://schemas.microsoft.com/office/powerpoint/2010/main" val="186127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a 4">
            <a:extLst>
              <a:ext uri="{FF2B5EF4-FFF2-40B4-BE49-F238E27FC236}">
                <a16:creationId xmlns:a16="http://schemas.microsoft.com/office/drawing/2014/main" id="{1C284145-41A6-0806-1973-00D5C9D6C6E8}"/>
              </a:ext>
            </a:extLst>
          </p:cNvPr>
          <p:cNvGraphicFramePr>
            <a:graphicFrameLocks noGrp="1"/>
          </p:cNvGraphicFramePr>
          <p:nvPr>
            <p:extLst>
              <p:ext uri="{D42A27DB-BD31-4B8C-83A1-F6EECF244321}">
                <p14:modId xmlns:p14="http://schemas.microsoft.com/office/powerpoint/2010/main" val="2429965099"/>
              </p:ext>
            </p:extLst>
          </p:nvPr>
        </p:nvGraphicFramePr>
        <p:xfrm>
          <a:off x="799903" y="457200"/>
          <a:ext cx="10592194" cy="5943606"/>
        </p:xfrm>
        <a:graphic>
          <a:graphicData uri="http://schemas.openxmlformats.org/drawingml/2006/table">
            <a:tbl>
              <a:tblPr firstRow="1" firstCol="1" bandRow="1">
                <a:tableStyleId>{5C22544A-7EE6-4342-B048-85BDC9FD1C3A}</a:tableStyleId>
              </a:tblPr>
              <a:tblGrid>
                <a:gridCol w="5296097">
                  <a:extLst>
                    <a:ext uri="{9D8B030D-6E8A-4147-A177-3AD203B41FA5}">
                      <a16:colId xmlns:a16="http://schemas.microsoft.com/office/drawing/2014/main" val="1168958832"/>
                    </a:ext>
                  </a:extLst>
                </a:gridCol>
                <a:gridCol w="5296097">
                  <a:extLst>
                    <a:ext uri="{9D8B030D-6E8A-4147-A177-3AD203B41FA5}">
                      <a16:colId xmlns:a16="http://schemas.microsoft.com/office/drawing/2014/main" val="302299159"/>
                    </a:ext>
                  </a:extLst>
                </a:gridCol>
              </a:tblGrid>
              <a:tr h="203800">
                <a:tc>
                  <a:txBody>
                    <a:bodyPr/>
                    <a:lstStyle/>
                    <a:p>
                      <a:pPr marL="457200" algn="ctr">
                        <a:lnSpc>
                          <a:spcPct val="107000"/>
                        </a:lnSpc>
                      </a:pPr>
                      <a:r>
                        <a:rPr lang="es-MX" sz="1100" b="1" dirty="0">
                          <a:effectLst/>
                        </a:rPr>
                        <a:t>Ventajas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marL="457200" algn="ctr">
                        <a:lnSpc>
                          <a:spcPct val="107000"/>
                        </a:lnSpc>
                        <a:spcAft>
                          <a:spcPts val="800"/>
                        </a:spcAft>
                      </a:pPr>
                      <a:r>
                        <a:rPr lang="es-MX" sz="1100" b="1">
                          <a:effectLst/>
                        </a:rPr>
                        <a:t>Desventajas</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4136482286"/>
                  </a:ext>
                </a:extLst>
              </a:tr>
              <a:tr h="377443">
                <a:tc>
                  <a:txBody>
                    <a:bodyPr/>
                    <a:lstStyle/>
                    <a:p>
                      <a:pPr algn="just">
                        <a:lnSpc>
                          <a:spcPct val="107000"/>
                        </a:lnSpc>
                        <a:spcAft>
                          <a:spcPts val="800"/>
                        </a:spcAft>
                      </a:pPr>
                      <a:r>
                        <a:rPr lang="es-CO" sz="1100" b="1" dirty="0">
                          <a:effectLst/>
                        </a:rPr>
                        <a:t>El hidrógeno es una fuente renovable y en una escala humana, ilimitada.</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a:effectLst/>
                        </a:rPr>
                        <a:t>El hidrógeno no se encuentra de manera directa en la naturaleza, su producción requiere de energía.</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4011760297"/>
                  </a:ext>
                </a:extLst>
              </a:tr>
              <a:tr h="377443">
                <a:tc>
                  <a:txBody>
                    <a:bodyPr/>
                    <a:lstStyle/>
                    <a:p>
                      <a:pPr algn="just">
                        <a:lnSpc>
                          <a:spcPct val="107000"/>
                        </a:lnSpc>
                        <a:spcAft>
                          <a:spcPts val="800"/>
                        </a:spcAft>
                      </a:pPr>
                      <a:r>
                        <a:rPr lang="es-CO" sz="1100" b="1">
                          <a:effectLst/>
                        </a:rPr>
                        <a:t>El hidrógeno es una fuente renovable y en una escala humana, ilimitada.</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a:effectLst/>
                        </a:rPr>
                        <a:t>El hidrógeno es altamente volátil e inflamable, lo que lo convierte en un combustible riesgoso para trabajar.</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3738474420"/>
                  </a:ext>
                </a:extLst>
              </a:tr>
              <a:tr h="377443">
                <a:tc>
                  <a:txBody>
                    <a:bodyPr/>
                    <a:lstStyle/>
                    <a:p>
                      <a:pPr algn="just">
                        <a:lnSpc>
                          <a:spcPct val="107000"/>
                        </a:lnSpc>
                        <a:spcAft>
                          <a:spcPts val="800"/>
                        </a:spcAft>
                      </a:pPr>
                      <a:r>
                        <a:rPr lang="es-CO" sz="1100" b="1">
                          <a:effectLst/>
                        </a:rPr>
                        <a:t>El hidrógeno es una fuente de energía limpia, cuando quemamos hidrógeno, no se liberan subproductos dañinos a la atmósfera.</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dirty="0">
                          <a:effectLst/>
                        </a:rPr>
                        <a:t>El hidrógeno es altamente volátil e inflamable, lo que lo convierte en un combustible riesgoso para trabajar.</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3757652392"/>
                  </a:ext>
                </a:extLst>
              </a:tr>
              <a:tr h="551085">
                <a:tc>
                  <a:txBody>
                    <a:bodyPr/>
                    <a:lstStyle/>
                    <a:p>
                      <a:pPr algn="just">
                        <a:lnSpc>
                          <a:spcPct val="107000"/>
                        </a:lnSpc>
                        <a:spcAft>
                          <a:spcPts val="800"/>
                        </a:spcAft>
                      </a:pPr>
                      <a:r>
                        <a:rPr lang="es-CO" sz="1100" b="1">
                          <a:effectLst/>
                        </a:rPr>
                        <a:t>El hidrógeno no es toxico, no causa daños a la salud humana a diferencia de otras fuentes convencionales.</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dirty="0">
                          <a:effectLst/>
                        </a:rPr>
                        <a:t>La energía del hidrógeno es costosa de producir. Tanto el reformado de metano con vapor, como la electrólisis son procesos costosos que impiden que muchos países se comprometan con su producción en masa.</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1454704475"/>
                  </a:ext>
                </a:extLst>
              </a:tr>
              <a:tr h="898370">
                <a:tc>
                  <a:txBody>
                    <a:bodyPr/>
                    <a:lstStyle/>
                    <a:p>
                      <a:pPr algn="just">
                        <a:lnSpc>
                          <a:spcPct val="107000"/>
                        </a:lnSpc>
                        <a:spcAft>
                          <a:spcPts val="800"/>
                        </a:spcAft>
                      </a:pPr>
                      <a:r>
                        <a:rPr lang="es-CO" sz="1100" b="1">
                          <a:effectLst/>
                        </a:rPr>
                        <a:t>El hidrógeno es altamente eficiente, es muy denso en términos de energía y por ende más potente que la mayoría de las fuentes de combustibles fósiles. SE puede hacer más con menos.</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dirty="0">
                          <a:effectLst/>
                        </a:rPr>
                        <a:t>La energía del hidrógeno es difícil de almacenar. Más ligero que la gasolina, lo que dificulta su almacenamiento y transporte. Para poder almacenarlo necesitamos comprimirlo en un líquido y almacenarlo a baja temperatura. Las altas cantidades de presión necesarias para almacenar hidrógeno lo convierten en un combustible difícil de transportar en grandes cantidades.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3835680469"/>
                  </a:ext>
                </a:extLst>
              </a:tr>
              <a:tr h="551085">
                <a:tc>
                  <a:txBody>
                    <a:bodyPr/>
                    <a:lstStyle/>
                    <a:p>
                      <a:pPr algn="just">
                        <a:lnSpc>
                          <a:spcPct val="107000"/>
                        </a:lnSpc>
                        <a:spcAft>
                          <a:spcPts val="800"/>
                        </a:spcAft>
                      </a:pPr>
                      <a:r>
                        <a:rPr lang="es-CO" sz="1100" b="1">
                          <a:effectLst/>
                        </a:rPr>
                        <a:t>Para que el hidrógeno sea verdaderamente neutral en carbono, cualquier electricidad utilizada para producirlo debe provenir de fuentes de energía renovables. Implica la aceleración del uso de renovables.</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dirty="0">
                          <a:effectLst/>
                        </a:rPr>
                        <a:t>El hidrógeno puede ser peligroso si no se maneja correctamente. También es inoloro por lo que se requiere sensores para detectar fugas.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4182809806"/>
                  </a:ext>
                </a:extLst>
              </a:tr>
              <a:tr h="1114747">
                <a:tc>
                  <a:txBody>
                    <a:bodyPr/>
                    <a:lstStyle/>
                    <a:p>
                      <a:pPr algn="just">
                        <a:lnSpc>
                          <a:spcPct val="107000"/>
                        </a:lnSpc>
                        <a:spcAft>
                          <a:spcPts val="800"/>
                        </a:spcAft>
                      </a:pPr>
                      <a:r>
                        <a:rPr lang="es-CO" sz="1100" b="1">
                          <a:effectLst/>
                        </a:rPr>
                        <a:t>Los mayores fabricantes de calderas tienen el compromiso de mantener calderas preparadas para hidrógeno al mismo precio que las calderas de gas.</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dirty="0">
                          <a:effectLst/>
                        </a:rPr>
                        <a:t>Hacer hidrógeno puede producir carbono dependiendo del energético con el que se produce.</a:t>
                      </a:r>
                      <a:endParaRPr lang="es-CO" sz="1200" b="1" dirty="0">
                        <a:effectLst/>
                      </a:endParaRPr>
                    </a:p>
                    <a:p>
                      <a:pPr algn="just">
                        <a:lnSpc>
                          <a:spcPct val="107000"/>
                        </a:lnSpc>
                        <a:spcAft>
                          <a:spcPts val="800"/>
                        </a:spcAft>
                      </a:pPr>
                      <a:r>
                        <a:rPr lang="es-CO" sz="1100" b="1" dirty="0">
                          <a:effectLst/>
                        </a:rPr>
                        <a:t>Si no es hidrógeno verde se requiere la captura de carbono lo que encarece su producción.</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1935036188"/>
                  </a:ext>
                </a:extLst>
              </a:tr>
              <a:tr h="1114747">
                <a:tc>
                  <a:txBody>
                    <a:bodyPr/>
                    <a:lstStyle/>
                    <a:p>
                      <a:pPr algn="just">
                        <a:lnSpc>
                          <a:spcPct val="107000"/>
                        </a:lnSpc>
                        <a:spcAft>
                          <a:spcPts val="800"/>
                        </a:spcAft>
                      </a:pPr>
                      <a:r>
                        <a:rPr lang="es-CO" sz="1100" b="1">
                          <a:effectLst/>
                        </a:rPr>
                        <a:t> </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algn="just">
                        <a:lnSpc>
                          <a:spcPct val="107000"/>
                        </a:lnSpc>
                        <a:spcAft>
                          <a:spcPts val="800"/>
                        </a:spcAft>
                      </a:pPr>
                      <a:r>
                        <a:rPr lang="es-CO" sz="1100" b="1" dirty="0">
                          <a:effectLst/>
                        </a:rPr>
                        <a:t>La tecnología de producción y sobre todo la tecnología de uso son tecnologías probadas o no probadas en absoluto. No es posible pasar a poner hidrógeno en la red de gas de la noche a la mañana.</a:t>
                      </a:r>
                      <a:endParaRPr lang="es-CO" sz="1200" b="1" dirty="0">
                        <a:effectLst/>
                      </a:endParaRPr>
                    </a:p>
                    <a:p>
                      <a:pPr algn="just">
                        <a:lnSpc>
                          <a:spcPct val="107000"/>
                        </a:lnSpc>
                        <a:spcAft>
                          <a:spcPts val="800"/>
                        </a:spcAft>
                      </a:pPr>
                      <a:r>
                        <a:rPr lang="es-CO" sz="1100" b="1" dirty="0">
                          <a:effectLst/>
                        </a:rPr>
                        <a:t>Los desarrollos de hidrógeno constituyen “proyectos piloto” en todos los países.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extLst>
                  <a:ext uri="{0D108BD9-81ED-4DB2-BD59-A6C34878D82A}">
                    <a16:rowId xmlns:a16="http://schemas.microsoft.com/office/drawing/2014/main" val="790065168"/>
                  </a:ext>
                </a:extLst>
              </a:tr>
              <a:tr h="377443">
                <a:tc>
                  <a:txBody>
                    <a:bodyPr/>
                    <a:lstStyle/>
                    <a:p>
                      <a:pPr algn="just">
                        <a:lnSpc>
                          <a:spcPct val="107000"/>
                        </a:lnSpc>
                        <a:spcAft>
                          <a:spcPts val="800"/>
                        </a:spcAft>
                      </a:pPr>
                      <a:r>
                        <a:rPr lang="es-CO" sz="1100" b="1">
                          <a:effectLst/>
                        </a:rPr>
                        <a:t> </a:t>
                      </a:r>
                      <a:endParaRPr lang="es-CO" sz="1200" b="1">
                        <a:effectLst/>
                        <a:latin typeface="Calibri" panose="020F0502020204030204" pitchFamily="34" charset="0"/>
                        <a:ea typeface="Calibri" panose="020F0502020204030204" pitchFamily="34" charset="0"/>
                        <a:cs typeface="Times New Roman" panose="02020603050405020304" pitchFamily="18" charset="0"/>
                      </a:endParaRPr>
                    </a:p>
                  </a:txBody>
                  <a:tcPr marL="58965" marR="58965" marT="0" marB="0" anchor="ctr"/>
                </a:tc>
                <a:tc>
                  <a:txBody>
                    <a:bodyPr/>
                    <a:lstStyle/>
                    <a:p>
                      <a:pPr marL="0" algn="just" defTabSz="914400" rtl="0" eaLnBrk="1" latinLnBrk="0" hangingPunct="1">
                        <a:lnSpc>
                          <a:spcPct val="107000"/>
                        </a:lnSpc>
                        <a:spcAft>
                          <a:spcPts val="800"/>
                        </a:spcAft>
                      </a:pPr>
                      <a:r>
                        <a:rPr lang="es-CO" sz="1100" b="1" kern="1200" dirty="0">
                          <a:solidFill>
                            <a:schemeClr val="dk1"/>
                          </a:solidFill>
                          <a:effectLst/>
                          <a:latin typeface="+mn-lt"/>
                          <a:ea typeface="+mn-ea"/>
                          <a:cs typeface="+mn-cs"/>
                        </a:rPr>
                        <a:t>Puede emitir Óxido Nitroso cuando se quema (</a:t>
                      </a:r>
                      <a:r>
                        <a:rPr lang="es-CO" sz="1100" b="1" kern="1200" dirty="0" err="1">
                          <a:solidFill>
                            <a:schemeClr val="dk1"/>
                          </a:solidFill>
                          <a:effectLst/>
                          <a:latin typeface="+mn-lt"/>
                          <a:ea typeface="+mn-ea"/>
                          <a:cs typeface="+mn-cs"/>
                        </a:rPr>
                        <a:t>NOx</a:t>
                      </a:r>
                      <a:r>
                        <a:rPr lang="es-CO" sz="1100" b="1" kern="1200" dirty="0">
                          <a:solidFill>
                            <a:schemeClr val="dk1"/>
                          </a:solidFill>
                          <a:effectLst/>
                          <a:latin typeface="+mn-lt"/>
                          <a:ea typeface="+mn-ea"/>
                          <a:cs typeface="+mn-cs"/>
                        </a:rPr>
                        <a:t>). Este gas causa contaminación del aire.</a:t>
                      </a:r>
                    </a:p>
                  </a:txBody>
                  <a:tcPr marL="58965" marR="58965" marT="0" marB="0" anchor="ctr"/>
                </a:tc>
                <a:extLst>
                  <a:ext uri="{0D108BD9-81ED-4DB2-BD59-A6C34878D82A}">
                    <a16:rowId xmlns:a16="http://schemas.microsoft.com/office/drawing/2014/main" val="4230161601"/>
                  </a:ext>
                </a:extLst>
              </a:tr>
            </a:tbl>
          </a:graphicData>
        </a:graphic>
      </p:graphicFrame>
    </p:spTree>
    <p:extLst>
      <p:ext uri="{BB962C8B-B14F-4D97-AF65-F5344CB8AC3E}">
        <p14:creationId xmlns:p14="http://schemas.microsoft.com/office/powerpoint/2010/main" val="552948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458</Words>
  <Application>Microsoft Office PowerPoint</Application>
  <PresentationFormat>Panorámica</PresentationFormat>
  <Paragraphs>24</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Carmenza Chahin</dc:creator>
  <cp:lastModifiedBy>Carmenza Chahin</cp:lastModifiedBy>
  <cp:revision>10</cp:revision>
  <dcterms:created xsi:type="dcterms:W3CDTF">2022-10-25T17:24:05Z</dcterms:created>
  <dcterms:modified xsi:type="dcterms:W3CDTF">2022-10-27T06:11:37Z</dcterms:modified>
</cp:coreProperties>
</file>