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58" r:id="rId6"/>
    <p:sldId id="263" r:id="rId7"/>
    <p:sldId id="264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981" autoAdjust="0"/>
  </p:normalViewPr>
  <p:slideViewPr>
    <p:cSldViewPr snapToGrid="0">
      <p:cViewPr varScale="1">
        <p:scale>
          <a:sx n="61" d="100"/>
          <a:sy n="61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Composición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smtClean="0"/>
              <a:t>GEI</a:t>
            </a:r>
            <a:r>
              <a:rPr lang="en-US" sz="2400" baseline="0" dirty="0" smtClean="0"/>
              <a:t>         </a:t>
            </a:r>
            <a:r>
              <a:rPr lang="en-US" sz="2400" baseline="0" dirty="0" err="1" smtClean="0"/>
              <a:t>en</a:t>
            </a:r>
            <a:r>
              <a:rPr lang="en-US" sz="2400" baseline="0" dirty="0" smtClean="0"/>
              <a:t> </a:t>
            </a:r>
            <a:r>
              <a:rPr lang="en-US" sz="2400" dirty="0" smtClean="0"/>
              <a:t>2019 (%)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Hoja1!$F$16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D8-4404-8385-1D4A38C461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D8-4404-8385-1D4A38C461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D8-4404-8385-1D4A38C461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D8-4404-8385-1D4A38C46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Hoja1!$E$17:$E$20</c:f>
              <c:strCache>
                <c:ptCount val="4"/>
                <c:pt idx="0">
                  <c:v>CO2</c:v>
                </c:pt>
                <c:pt idx="1">
                  <c:v>CH4</c:v>
                </c:pt>
                <c:pt idx="2">
                  <c:v>N2O</c:v>
                </c:pt>
                <c:pt idx="3">
                  <c:v>HFC+SF6</c:v>
                </c:pt>
              </c:strCache>
            </c:strRef>
          </c:cat>
          <c:val>
            <c:numRef>
              <c:f>Hoja1!$F$17:$F$20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17.3</c:v>
                </c:pt>
                <c:pt idx="2">
                  <c:v>6.2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D8-4404-8385-1D4A38C46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D9BB-16AC-4B0A-BD5A-DC637498E793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3B15F-EC00-4624-A5CF-0873BE2967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9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B15F-EC00-4624-A5CF-0873BE29678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74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286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43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421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2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80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6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392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1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38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54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45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6D1A-8279-4672-A727-48AE2359B0EF}" type="datetimeFigureOut">
              <a:rPr lang="es-CO" smtClean="0"/>
              <a:t>27/10/2022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5387-B2EE-44FF-85E3-873F8FF84A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3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8745" y="1265392"/>
            <a:ext cx="9144000" cy="23876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CÓMO VA LA TRANSICIÓN ENERGÉTICA?</a:t>
            </a:r>
            <a:endParaRPr lang="es-CO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04497" y="4950746"/>
            <a:ext cx="5565228" cy="157655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 Congreso MEM</a:t>
            </a:r>
            <a:endParaRPr lang="es-ES" dirty="0"/>
          </a:p>
          <a:p>
            <a:r>
              <a:rPr lang="es-ES" dirty="0" smtClean="0"/>
              <a:t>Panel 28 Octubre de 2022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3415862" y="4040259"/>
            <a:ext cx="534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Marco de referencia</a:t>
            </a:r>
            <a:endParaRPr lang="es-CO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639503" y="5628290"/>
            <a:ext cx="2601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Henry Navarro Sánchez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7143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 Por qué la transición energética (TE)</a:t>
            </a:r>
            <a:endParaRPr lang="es-CO" sz="2800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14" y="1030515"/>
            <a:ext cx="9191172" cy="37446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3485" y="4804229"/>
            <a:ext cx="10860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Hay un Calentamiento Global (CG) acumulado en el planeta que pone en riesgo alto la supervivencia en la Tierra.</a:t>
            </a:r>
          </a:p>
          <a:p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smtClean="0"/>
              <a:t>La variación total de la temperatura promedio considerando el período 1850 – 2019 es de 1,2° C  y de 0,8°C en el período 1980-2019 (tomando como referencia la </a:t>
            </a:r>
            <a:r>
              <a:rPr lang="es-ES" sz="2000" dirty="0" err="1" smtClean="0"/>
              <a:t>T°</a:t>
            </a:r>
            <a:r>
              <a:rPr lang="es-ES" sz="2000" dirty="0" smtClean="0"/>
              <a:t> promedio del período 1961-1990).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1618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tx2"/>
                </a:solidFill>
              </a:rPr>
              <a:t>Las causas del calentamiento global </a:t>
            </a:r>
            <a:endParaRPr lang="es-CO" sz="3200" dirty="0">
              <a:solidFill>
                <a:schemeClr val="tx2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247302"/>
              </p:ext>
            </p:extLst>
          </p:nvPr>
        </p:nvGraphicFramePr>
        <p:xfrm>
          <a:off x="7064830" y="2402115"/>
          <a:ext cx="4764313" cy="445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48341" y="1052204"/>
            <a:ext cx="1148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 smtClean="0"/>
              <a:t>El calentamiento global, por causa del hombre, lo causa el efecto invernadero al acumularse en la atmósfera los siguientes gases: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299399"/>
                  </p:ext>
                </p:extLst>
              </p:nvPr>
            </p:nvGraphicFramePr>
            <p:xfrm>
              <a:off x="595079" y="2080650"/>
              <a:ext cx="6560457" cy="3431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8923">
                      <a:extLst>
                        <a:ext uri="{9D8B030D-6E8A-4147-A177-3AD203B41FA5}">
                          <a16:colId xmlns:a16="http://schemas.microsoft.com/office/drawing/2014/main" val="299321358"/>
                        </a:ext>
                      </a:extLst>
                    </a:gridCol>
                    <a:gridCol w="1136365">
                      <a:extLst>
                        <a:ext uri="{9D8B030D-6E8A-4147-A177-3AD203B41FA5}">
                          <a16:colId xmlns:a16="http://schemas.microsoft.com/office/drawing/2014/main" val="1645069127"/>
                        </a:ext>
                      </a:extLst>
                    </a:gridCol>
                    <a:gridCol w="1035285">
                      <a:extLst>
                        <a:ext uri="{9D8B030D-6E8A-4147-A177-3AD203B41FA5}">
                          <a16:colId xmlns:a16="http://schemas.microsoft.com/office/drawing/2014/main" val="512079084"/>
                        </a:ext>
                      </a:extLst>
                    </a:gridCol>
                    <a:gridCol w="3439884">
                      <a:extLst>
                        <a:ext uri="{9D8B030D-6E8A-4147-A177-3AD203B41FA5}">
                          <a16:colId xmlns:a16="http://schemas.microsoft.com/office/drawing/2014/main" val="42174929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r>
                            <a:rPr lang="es-ES" dirty="0" smtClean="0"/>
                            <a:t>Gas 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Impacto relativo 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𝑪𝑶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s-CO" dirty="0" smtClean="0"/>
                            <a:t> (veces)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dirty="0" smtClean="0"/>
                        </a:p>
                        <a:p>
                          <a:r>
                            <a:rPr lang="es-ES" dirty="0" smtClean="0"/>
                            <a:t>Duración (años)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r>
                            <a:rPr lang="es-ES" dirty="0" smtClean="0"/>
                            <a:t>Origen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662666"/>
                      </a:ext>
                    </a:extLst>
                  </a:tr>
                  <a:tr h="59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𝐶𝑂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&gt;</a:t>
                          </a:r>
                          <a:r>
                            <a:rPr lang="es-ES" baseline="0" dirty="0" smtClean="0"/>
                            <a:t> 1000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Quema carbón,</a:t>
                          </a:r>
                          <a:r>
                            <a:rPr lang="es-ES" baseline="0" dirty="0" smtClean="0"/>
                            <a:t> </a:t>
                          </a:r>
                          <a:r>
                            <a:rPr lang="es-ES" baseline="0" dirty="0" err="1" smtClean="0"/>
                            <a:t>petroleo</a:t>
                          </a:r>
                          <a:r>
                            <a:rPr lang="es-ES" baseline="0" dirty="0" smtClean="0"/>
                            <a:t>, gas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918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28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12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Ganadería, agricultura, incendios forestales, residuos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062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s-CO" dirty="0" smtClean="0"/>
                            <a:t>O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265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mtClean="0"/>
                            <a:t>121</a:t>
                          </a:r>
                          <a:endParaRPr lang="es-CO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Fertilizantes orgánicos o sintéticos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9010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𝐻𝐹𝐶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CO" dirty="0" smtClean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CO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𝑆𝐹</m:t>
                                  </m:r>
                                </m:e>
                                <m:sub>
                                  <m: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138 ;</a:t>
                          </a:r>
                          <a:r>
                            <a:rPr lang="es-ES" baseline="0" dirty="0" smtClean="0"/>
                            <a:t> 23.500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corta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Procesos de refrigeración y</a:t>
                          </a:r>
                          <a:r>
                            <a:rPr lang="es-ES" baseline="0" dirty="0" smtClean="0"/>
                            <a:t> aislantes de equipo eléctrico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0140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1299399"/>
                  </p:ext>
                </p:extLst>
              </p:nvPr>
            </p:nvGraphicFramePr>
            <p:xfrm>
              <a:off x="595079" y="2080650"/>
              <a:ext cx="6560457" cy="3431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8923">
                      <a:extLst>
                        <a:ext uri="{9D8B030D-6E8A-4147-A177-3AD203B41FA5}">
                          <a16:colId xmlns:a16="http://schemas.microsoft.com/office/drawing/2014/main" val="299321358"/>
                        </a:ext>
                      </a:extLst>
                    </a:gridCol>
                    <a:gridCol w="1136365">
                      <a:extLst>
                        <a:ext uri="{9D8B030D-6E8A-4147-A177-3AD203B41FA5}">
                          <a16:colId xmlns:a16="http://schemas.microsoft.com/office/drawing/2014/main" val="1645069127"/>
                        </a:ext>
                      </a:extLst>
                    </a:gridCol>
                    <a:gridCol w="1035285">
                      <a:extLst>
                        <a:ext uri="{9D8B030D-6E8A-4147-A177-3AD203B41FA5}">
                          <a16:colId xmlns:a16="http://schemas.microsoft.com/office/drawing/2014/main" val="512079084"/>
                        </a:ext>
                      </a:extLst>
                    </a:gridCol>
                    <a:gridCol w="3439884">
                      <a:extLst>
                        <a:ext uri="{9D8B030D-6E8A-4147-A177-3AD203B41FA5}">
                          <a16:colId xmlns:a16="http://schemas.microsoft.com/office/drawing/2014/main" val="4217492998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r>
                            <a:rPr lang="es-ES" dirty="0" smtClean="0"/>
                            <a:t>Gas 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>
                          <a:blip r:embed="rId3"/>
                          <a:stretch>
                            <a:fillRect l="-84409" t="-2564" r="-397312" b="-19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 smtClean="0"/>
                        </a:p>
                        <a:p>
                          <a:r>
                            <a:rPr lang="es-ES" dirty="0" smtClean="0"/>
                            <a:t>Duración (años)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dirty="0" smtClean="0"/>
                        </a:p>
                        <a:p>
                          <a:pPr algn="ctr"/>
                          <a:r>
                            <a:rPr lang="es-ES" dirty="0" smtClean="0"/>
                            <a:t>Origen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662666"/>
                      </a:ext>
                    </a:extLst>
                  </a:tr>
                  <a:tr h="59143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>
                          <a:blip r:embed="rId3"/>
                          <a:stretch>
                            <a:fillRect l="-641" t="-204082" r="-592949" b="-291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&gt;</a:t>
                          </a:r>
                          <a:r>
                            <a:rPr lang="es-ES" baseline="0" dirty="0" smtClean="0"/>
                            <a:t> 1000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Quema carbón,</a:t>
                          </a:r>
                          <a:r>
                            <a:rPr lang="es-ES" baseline="0" dirty="0" smtClean="0"/>
                            <a:t> </a:t>
                          </a:r>
                          <a:r>
                            <a:rPr lang="es-ES" baseline="0" dirty="0" err="1" smtClean="0"/>
                            <a:t>petroleo</a:t>
                          </a:r>
                          <a:r>
                            <a:rPr lang="es-ES" baseline="0" dirty="0" smtClean="0"/>
                            <a:t>, gas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91806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>
                          <a:blip r:embed="rId3"/>
                          <a:stretch>
                            <a:fillRect l="-641" t="-283810" r="-592949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28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12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Ganadería, agricultura, incendios forestales, residuos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062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>
                          <a:blip r:embed="rId3"/>
                          <a:stretch>
                            <a:fillRect l="-641" t="-660656" r="-592949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265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mtClean="0"/>
                            <a:t>121</a:t>
                          </a:r>
                          <a:endParaRPr lang="es-CO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Fertilizantes orgánicos o sintéticos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90106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>
                          <a:blip r:embed="rId3"/>
                          <a:stretch>
                            <a:fillRect l="-641" t="-441905" r="-5929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138 ;</a:t>
                          </a:r>
                          <a:r>
                            <a:rPr lang="es-ES" baseline="0" dirty="0" smtClean="0"/>
                            <a:t> 23.500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corta</a:t>
                          </a:r>
                          <a:endParaRPr lang="es-C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Procesos de refrigeración y</a:t>
                          </a:r>
                          <a:r>
                            <a:rPr lang="es-ES" baseline="0" dirty="0" smtClean="0"/>
                            <a:t> aislantes de equipo eléctrico</a:t>
                          </a:r>
                          <a:endParaRPr lang="es-CO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01404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uadroTexto 10"/>
          <p:cNvSpPr txBox="1"/>
          <p:nvPr/>
        </p:nvSpPr>
        <p:spPr>
          <a:xfrm>
            <a:off x="653143" y="6197597"/>
            <a:ext cx="442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www.ourworldindata.org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706594"/>
                  </p:ext>
                </p:extLst>
              </p:nvPr>
            </p:nvGraphicFramePr>
            <p:xfrm>
              <a:off x="595079" y="5718631"/>
              <a:ext cx="6560458" cy="39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4578">
                      <a:extLst>
                        <a:ext uri="{9D8B030D-6E8A-4147-A177-3AD203B41FA5}">
                          <a16:colId xmlns:a16="http://schemas.microsoft.com/office/drawing/2014/main" val="83608846"/>
                        </a:ext>
                      </a:extLst>
                    </a:gridCol>
                    <a:gridCol w="4455880">
                      <a:extLst>
                        <a:ext uri="{9D8B030D-6E8A-4147-A177-3AD203B41FA5}">
                          <a16:colId xmlns:a16="http://schemas.microsoft.com/office/drawing/2014/main" val="1709723326"/>
                        </a:ext>
                      </a:extLst>
                    </a:gridCol>
                  </a:tblGrid>
                  <a:tr h="29028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s-ES" sz="2000" b="1" i="1" kern="12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Absorción 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2000" b="1" i="1" kern="120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1" i="1" kern="120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𝑪𝑶</m:t>
                                  </m:r>
                                </m:e>
                                <m:sub>
                                  <m:r>
                                    <a:rPr lang="es-ES" sz="2000" b="1" i="1" kern="120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s-CO" sz="2000" b="1" i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s-ES" sz="2000" b="1" i="1" kern="12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Tierras</a:t>
                          </a:r>
                          <a:r>
                            <a:rPr lang="es-ES" sz="2000" b="1" i="1" kern="1200" baseline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(bosques)</a:t>
                          </a:r>
                          <a:endParaRPr lang="es-CO" sz="2000" b="1" i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961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706594"/>
                  </p:ext>
                </p:extLst>
              </p:nvPr>
            </p:nvGraphicFramePr>
            <p:xfrm>
              <a:off x="595079" y="5718631"/>
              <a:ext cx="6560458" cy="39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4578">
                      <a:extLst>
                        <a:ext uri="{9D8B030D-6E8A-4147-A177-3AD203B41FA5}">
                          <a16:colId xmlns:a16="http://schemas.microsoft.com/office/drawing/2014/main" val="83608846"/>
                        </a:ext>
                      </a:extLst>
                    </a:gridCol>
                    <a:gridCol w="4455880">
                      <a:extLst>
                        <a:ext uri="{9D8B030D-6E8A-4147-A177-3AD203B41FA5}">
                          <a16:colId xmlns:a16="http://schemas.microsoft.com/office/drawing/2014/main" val="170972332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>
                        <a:blipFill>
                          <a:blip r:embed="rId4"/>
                          <a:stretch>
                            <a:fillRect l="-290" t="-7576" r="-213333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s-ES" sz="2000" b="1" i="1" kern="120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Tierras</a:t>
                          </a:r>
                          <a:r>
                            <a:rPr lang="es-ES" sz="2000" b="1" i="1" kern="1200" baseline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(bosques)</a:t>
                          </a:r>
                          <a:endParaRPr lang="es-CO" sz="2000" b="1" i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961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90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297" y="284328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 Colombia y sus aportes al CG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39082" y="1519354"/>
            <a:ext cx="7733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Colombia  en 2019 aportó en promedio el 0,5% de las emisiones GEI del mundo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El sector eléctrico en Colombia en 2014 aportó el 0,03% de las emisiones GEI  del mundo </a:t>
            </a:r>
          </a:p>
          <a:p>
            <a:endParaRPr lang="es-CO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4856" y="3834571"/>
            <a:ext cx="3578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Pareto de emisiones GEI en Colombia 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Tierras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Ganadería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Producción de combustibles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Quema de </a:t>
            </a:r>
            <a:r>
              <a:rPr lang="es-ES" sz="2000" dirty="0" err="1" smtClean="0"/>
              <a:t>combust</a:t>
            </a:r>
            <a:r>
              <a:rPr lang="es-ES" sz="2000" dirty="0" smtClean="0"/>
              <a:t> en </a:t>
            </a:r>
            <a:r>
              <a:rPr lang="es-ES" sz="2000" dirty="0" err="1" smtClean="0"/>
              <a:t>manuf</a:t>
            </a:r>
            <a:r>
              <a:rPr lang="es-ES" sz="2000" dirty="0" smtClean="0"/>
              <a:t> y construcción</a:t>
            </a:r>
            <a:endParaRPr lang="es-CO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17" y="3339797"/>
            <a:ext cx="667766" cy="1784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0039"/>
            <a:ext cx="4125849" cy="24798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185" y="2653314"/>
            <a:ext cx="7329137" cy="40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02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EL DEBER SER DE COLOMBIA EN EL CG Y LA TE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213945"/>
            <a:ext cx="10828283" cy="5218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Que ha hecho Colombia?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Tener una matriz energética limpia por sus recursos hidroeléctricos (promedio 80% de la demanda de electricidad)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Promover el desarrollo de fuentes de energía renovable no convencionales: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2"/>
                </a:solidFill>
              </a:rPr>
              <a:t>Ley 1715/2014 : Promueve el desarrollo de </a:t>
            </a:r>
            <a:r>
              <a:rPr lang="es-ES" sz="2000" dirty="0" err="1" smtClean="0">
                <a:solidFill>
                  <a:schemeClr val="tx2"/>
                </a:solidFill>
              </a:rPr>
              <a:t>FNCERs</a:t>
            </a:r>
            <a:endParaRPr lang="es-ES" sz="200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2"/>
                </a:solidFill>
              </a:rPr>
              <a:t>Ley 1931/2018 : Estructura de gestión del cambio climático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2"/>
                </a:solidFill>
              </a:rPr>
              <a:t>Ley 2099/2021: transición energética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2"/>
                </a:solidFill>
              </a:rPr>
              <a:t>Decretos del MME (subastas de energía, AMI)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2"/>
                </a:solidFill>
              </a:rPr>
              <a:t>Resoluciones CREG (características técnicas, conexión, comercialización de excedentes de energía, AMI)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Subasta MME 22 oct/2019 (adjudicado eólica y solar 1.298 MW, 10.186 </a:t>
            </a:r>
            <a:r>
              <a:rPr lang="es-ES" sz="2000" dirty="0" err="1" smtClean="0">
                <a:solidFill>
                  <a:schemeClr val="tx2"/>
                </a:solidFill>
              </a:rPr>
              <a:t>GWh</a:t>
            </a:r>
            <a:r>
              <a:rPr lang="es-ES" sz="2000" dirty="0" smtClean="0">
                <a:solidFill>
                  <a:schemeClr val="tx2"/>
                </a:solidFill>
              </a:rPr>
              <a:t>/año, contratos a 15 años)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Subasta MME 26 oct/2021 (adjudicado solar 796,3 MW, 4.595,7 </a:t>
            </a:r>
            <a:r>
              <a:rPr lang="es-ES" sz="2000" dirty="0" err="1" smtClean="0">
                <a:solidFill>
                  <a:schemeClr val="tx2"/>
                </a:solidFill>
              </a:rPr>
              <a:t>GWh</a:t>
            </a:r>
            <a:r>
              <a:rPr lang="es-ES" sz="2000" dirty="0" smtClean="0">
                <a:solidFill>
                  <a:schemeClr val="tx2"/>
                </a:solidFill>
              </a:rPr>
              <a:t>/año, contratos a 15 años)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Licitar y adjudicar los proyectos de transmisión de 230 </a:t>
            </a:r>
            <a:r>
              <a:rPr lang="es-ES" sz="2000" dirty="0" err="1" smtClean="0">
                <a:solidFill>
                  <a:schemeClr val="tx2"/>
                </a:solidFill>
              </a:rPr>
              <a:t>kV</a:t>
            </a:r>
            <a:r>
              <a:rPr lang="es-ES" sz="2000" dirty="0" smtClean="0">
                <a:solidFill>
                  <a:schemeClr val="tx2"/>
                </a:solidFill>
              </a:rPr>
              <a:t> y 500kV que permitan evacuar la energía de los proyectos adjudicados</a:t>
            </a:r>
          </a:p>
          <a:p>
            <a:endParaRPr lang="es-ES" sz="2000" dirty="0" smtClean="0">
              <a:solidFill>
                <a:schemeClr val="tx2"/>
              </a:solidFill>
            </a:endParaRPr>
          </a:p>
          <a:p>
            <a:endParaRPr lang="es-C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02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EL DEBER SER DE COLOMBIA EN EL CG Y LA TE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040524"/>
            <a:ext cx="11096298" cy="5439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chemeClr val="tx2"/>
                </a:solidFill>
              </a:rPr>
              <a:t>Que debe hacer Colombia?</a:t>
            </a:r>
          </a:p>
          <a:p>
            <a:r>
              <a:rPr lang="es-ES" sz="1800" dirty="0" smtClean="0">
                <a:solidFill>
                  <a:schemeClr val="tx2"/>
                </a:solidFill>
              </a:rPr>
              <a:t>Cumplir los compromisos COP26: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Al 2022 proteger la biodiversidad al declarar el 30% del territorio nacional como área protegida</a:t>
            </a:r>
            <a:endParaRPr lang="es-ES" sz="1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Al 2030 reducir las emisiones  de </a:t>
            </a:r>
            <a:r>
              <a:rPr lang="es-ES" sz="1800" dirty="0">
                <a:solidFill>
                  <a:schemeClr val="tx2"/>
                </a:solidFill>
              </a:rPr>
              <a:t>G</a:t>
            </a:r>
            <a:r>
              <a:rPr lang="es-ES" sz="1800" dirty="0" smtClean="0">
                <a:solidFill>
                  <a:schemeClr val="tx2"/>
                </a:solidFill>
              </a:rPr>
              <a:t>EI en 51% y tener cero deforestación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Al 2050 ser un país carbono – neutral </a:t>
            </a:r>
          </a:p>
          <a:p>
            <a:r>
              <a:rPr lang="es-ES" sz="1800" dirty="0" smtClean="0">
                <a:solidFill>
                  <a:schemeClr val="tx2"/>
                </a:solidFill>
              </a:rPr>
              <a:t>Para cumplir los compromisos anteriores de manera eficaz debe tener en cuenta el Pareto de las causas del CG :</a:t>
            </a:r>
            <a:endParaRPr lang="es-ES" sz="1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Tierras (deforestación)</a:t>
            </a:r>
            <a:endParaRPr lang="es-ES" sz="180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Transporte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Ganadería</a:t>
            </a:r>
            <a:endParaRPr lang="es-ES" sz="1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Producción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smtClean="0">
                <a:solidFill>
                  <a:schemeClr val="tx2"/>
                </a:solidFill>
              </a:rPr>
              <a:t>de combustibles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quema de combustibles en la industria de manufacturas y construcción</a:t>
            </a:r>
          </a:p>
          <a:p>
            <a:r>
              <a:rPr lang="es-ES" sz="1800" dirty="0" smtClean="0">
                <a:solidFill>
                  <a:schemeClr val="tx2"/>
                </a:solidFill>
              </a:rPr>
              <a:t>En el caso del sector eléctrico continuar la TE mediante: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La  vinculación de más plantas de generación de energía renovable no convencional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El desarrollo de la infraestructura de transmisión y distribución que permita la conexión y uso de las FNCER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800" dirty="0" smtClean="0">
                <a:solidFill>
                  <a:schemeClr val="tx2"/>
                </a:solidFill>
              </a:rPr>
              <a:t>Adecuar el despacho y la operación eléctrica  para tener una operación segura, flexible y asequible con la penetración importante de las FNCER y su alta variabilidad, los períodos de sequia (Niño) y una demanda mas activa e incierta</a:t>
            </a:r>
          </a:p>
          <a:p>
            <a:pPr marL="457200" lvl="1" indent="0">
              <a:buNone/>
            </a:pPr>
            <a:endParaRPr lang="es-ES" sz="1800" dirty="0" smtClean="0">
              <a:solidFill>
                <a:schemeClr val="tx2"/>
              </a:solidFill>
            </a:endParaRPr>
          </a:p>
          <a:p>
            <a:endParaRPr lang="es-C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02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</a:rPr>
              <a:t>EL DEBER SER DE COLOMBIA EN EL CG Y LA TE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67559" y="929147"/>
            <a:ext cx="11272345" cy="5755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Que debe hacer Colombia?</a:t>
            </a:r>
          </a:p>
          <a:p>
            <a:r>
              <a:rPr lang="es-ES" sz="2000" dirty="0" smtClean="0">
                <a:solidFill>
                  <a:schemeClr val="tx2"/>
                </a:solidFill>
              </a:rPr>
              <a:t>En el caso del sector eléctrico continuar la TE mediante: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El </a:t>
            </a:r>
            <a:r>
              <a:rPr lang="es-ES" sz="2000" dirty="0">
                <a:solidFill>
                  <a:schemeClr val="tx2"/>
                </a:solidFill>
              </a:rPr>
              <a:t>nuevo esquema de operación eléctrica y comercial del sistema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Los servicios complementarios para regulación de frecuencia, voltaje y almacenamiento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El despacho </a:t>
            </a:r>
            <a:r>
              <a:rPr lang="es-ES" sz="2000" dirty="0" err="1" smtClean="0">
                <a:solidFill>
                  <a:schemeClr val="tx2"/>
                </a:solidFill>
              </a:rPr>
              <a:t>intrahorario</a:t>
            </a:r>
            <a:r>
              <a:rPr lang="es-ES" sz="2000" dirty="0" smtClean="0">
                <a:solidFill>
                  <a:schemeClr val="tx2"/>
                </a:solidFill>
              </a:rPr>
              <a:t> vinculante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El caudal ambiental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Una </a:t>
            </a:r>
            <a:r>
              <a:rPr lang="es-ES" sz="2000" dirty="0" smtClean="0">
                <a:solidFill>
                  <a:schemeClr val="tx2"/>
                </a:solidFill>
              </a:rPr>
              <a:t>creciente digitalización del sector y de la ciberseguridad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2"/>
                </a:solidFill>
              </a:rPr>
              <a:t>El nuevo rol de los distribuidores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La masificación de los medidores inteligentes (AMI) y el impacto de las mediciones (P y Q)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Usuarios más activos </a:t>
            </a:r>
            <a:r>
              <a:rPr lang="es-ES" sz="2000" dirty="0" smtClean="0">
                <a:solidFill>
                  <a:schemeClr val="tx2"/>
                </a:solidFill>
              </a:rPr>
              <a:t>como </a:t>
            </a:r>
            <a:r>
              <a:rPr lang="es-ES" sz="2000" dirty="0" smtClean="0">
                <a:solidFill>
                  <a:schemeClr val="tx2"/>
                </a:solidFill>
              </a:rPr>
              <a:t>vendedores y compradores de energía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tx2"/>
                </a:solidFill>
              </a:rPr>
              <a:t>El crecimiento e interacción del mercado de energía mayorista y del mercado minorista con los nuevos esquemas de comercialización de la </a:t>
            </a:r>
            <a:r>
              <a:rPr lang="es-ES" sz="2000" dirty="0" smtClean="0">
                <a:solidFill>
                  <a:schemeClr val="tx2"/>
                </a:solidFill>
              </a:rPr>
              <a:t>energía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El </a:t>
            </a:r>
            <a:r>
              <a:rPr lang="es-ES" sz="2000" dirty="0">
                <a:solidFill>
                  <a:schemeClr val="tx2"/>
                </a:solidFill>
              </a:rPr>
              <a:t>uso más eficiente de la energía (ej. Cambio de electrodomésticos ineficientes</a:t>
            </a:r>
            <a:r>
              <a:rPr lang="es-ES" sz="2000" dirty="0" smtClean="0">
                <a:solidFill>
                  <a:schemeClr val="tx2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El desarrollo del hidrógeno en la canasta energética</a:t>
            </a:r>
          </a:p>
          <a:p>
            <a:r>
              <a:rPr lang="es-ES" sz="2400" b="1" dirty="0" smtClean="0">
                <a:solidFill>
                  <a:schemeClr val="tx2"/>
                </a:solidFill>
              </a:rPr>
              <a:t>Planteamiento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tx2"/>
                </a:solidFill>
              </a:rPr>
              <a:t>Cómo el sector eléctrico va a garantizar la seguridad, la sostenibilidad y equidad en la prestación del servicio dentro del proceso de transición energética?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s-ES" sz="2000" dirty="0" smtClean="0">
              <a:solidFill>
                <a:schemeClr val="tx2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s-ES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endParaRPr lang="es-C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48624</TotalTime>
  <Words>745</Words>
  <Application>Microsoft Office PowerPoint</Application>
  <PresentationFormat>Panorámica</PresentationFormat>
  <Paragraphs>95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Courier New</vt:lpstr>
      <vt:lpstr>Wingdings</vt:lpstr>
      <vt:lpstr>Tema de Office</vt:lpstr>
      <vt:lpstr>CÓMO VA LA TRANSICIÓN ENERGÉTICA?</vt:lpstr>
      <vt:lpstr> Por qué la transición energética (TE)</vt:lpstr>
      <vt:lpstr>Las causas del calentamiento global </vt:lpstr>
      <vt:lpstr> Colombia y sus aportes al CG</vt:lpstr>
      <vt:lpstr>EL DEBER SER DE COLOMBIA EN EL CG Y LA TE</vt:lpstr>
      <vt:lpstr>EL DEBER SER DE COLOMBIA EN EL CG Y LA TE</vt:lpstr>
      <vt:lpstr>EL DEBER SER DE COLOMBIA EN EL CG Y LA TE</vt:lpstr>
    </vt:vector>
  </TitlesOfParts>
  <Company>Técnicos Inside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VA LA TRANSICION ENERGETICA?</dc:title>
  <dc:creator>Henry Navarro</dc:creator>
  <cp:lastModifiedBy>Henry Navarro</cp:lastModifiedBy>
  <cp:revision>81</cp:revision>
  <dcterms:created xsi:type="dcterms:W3CDTF">2022-09-22T22:22:16Z</dcterms:created>
  <dcterms:modified xsi:type="dcterms:W3CDTF">2022-10-28T12:13:37Z</dcterms:modified>
</cp:coreProperties>
</file>