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23"/>
  </p:notesMasterIdLst>
  <p:sldIdLst>
    <p:sldId id="9524" r:id="rId4"/>
    <p:sldId id="2252" r:id="rId5"/>
    <p:sldId id="9539" r:id="rId6"/>
    <p:sldId id="9525" r:id="rId7"/>
    <p:sldId id="461" r:id="rId8"/>
    <p:sldId id="9530" r:id="rId9"/>
    <p:sldId id="9531" r:id="rId10"/>
    <p:sldId id="9532" r:id="rId11"/>
    <p:sldId id="9534" r:id="rId12"/>
    <p:sldId id="9543" r:id="rId13"/>
    <p:sldId id="9533" r:id="rId14"/>
    <p:sldId id="2245" r:id="rId15"/>
    <p:sldId id="9536" r:id="rId16"/>
    <p:sldId id="9537" r:id="rId17"/>
    <p:sldId id="2166" r:id="rId18"/>
    <p:sldId id="9397" r:id="rId19"/>
    <p:sldId id="9538" r:id="rId20"/>
    <p:sldId id="9542" r:id="rId21"/>
    <p:sldId id="1106" r:id="rId2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4BC06A"/>
    <a:srgbClr val="4CC381"/>
    <a:srgbClr val="50C09F"/>
    <a:srgbClr val="4ABA48"/>
    <a:srgbClr val="70AD47"/>
    <a:srgbClr val="64B147"/>
    <a:srgbClr val="4ABA46"/>
    <a:srgbClr val="4BC174"/>
    <a:srgbClr val="49B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8898" autoAdjust="0"/>
  </p:normalViewPr>
  <p:slideViewPr>
    <p:cSldViewPr snapToGrid="0">
      <p:cViewPr varScale="1">
        <p:scale>
          <a:sx n="67" d="100"/>
          <a:sy n="67" d="100"/>
        </p:scale>
        <p:origin x="1296" y="58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Work\iCol\07.Difusion\Congresos\53.MEM-CI\Evol2012-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ataWork\iCol\07.Difusion\Congresos\53.MEM-CI\Evol2012-20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DataWork\iCol\07.Difusion\Congresos\53.MEM-CI\Evol2012-20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>
                  <a:lumMod val="9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bg1">
                    <a:lumMod val="9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Hoja1!$B$3:$B$10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Hoja1!$C$3:$C$10</c:f>
              <c:numCache>
                <c:formatCode>General</c:formatCode>
                <c:ptCount val="8"/>
                <c:pt idx="0">
                  <c:v>1</c:v>
                </c:pt>
                <c:pt idx="1">
                  <c:v>3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91-456E-8F5A-49BE50F53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5565104"/>
        <c:axId val="1425566352"/>
      </c:lineChart>
      <c:catAx>
        <c:axId val="1425565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5566352"/>
        <c:crosses val="autoZero"/>
        <c:auto val="1"/>
        <c:lblAlgn val="ctr"/>
        <c:lblOffset val="100"/>
        <c:noMultiLvlLbl val="0"/>
      </c:catAx>
      <c:valAx>
        <c:axId val="1425566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5565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chemeClr val="bg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bg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Hoja1!$B$3:$B$10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Hoja1!$D$3:$D$10</c:f>
              <c:numCache>
                <c:formatCode>General</c:formatCode>
                <c:ptCount val="8"/>
                <c:pt idx="0">
                  <c:v>8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5</c:v>
                </c:pt>
                <c:pt idx="5">
                  <c:v>9</c:v>
                </c:pt>
                <c:pt idx="6">
                  <c:v>9</c:v>
                </c:pt>
                <c:pt idx="7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A5-4B64-9CD5-A4447D1869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5565104"/>
        <c:axId val="1425566352"/>
      </c:lineChart>
      <c:catAx>
        <c:axId val="1425565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5566352"/>
        <c:crosses val="autoZero"/>
        <c:auto val="1"/>
        <c:lblAlgn val="ctr"/>
        <c:lblOffset val="100"/>
        <c:noMultiLvlLbl val="0"/>
      </c:catAx>
      <c:valAx>
        <c:axId val="1425566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5565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>
              <a:solidFill>
                <a:sysClr val="window" lastClr="FFFFFF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ysClr val="window" lastClr="FFFFFF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Hoja1!$B$3:$B$10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Hoja1!$E$3:$E$10</c:f>
              <c:numCache>
                <c:formatCode>General</c:formatCode>
                <c:ptCount val="8"/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FF-4707-A4ED-E0F97A5F8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5565104"/>
        <c:axId val="1425566352"/>
      </c:lineChart>
      <c:catAx>
        <c:axId val="1425565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5566352"/>
        <c:crosses val="autoZero"/>
        <c:auto val="1"/>
        <c:lblAlgn val="ctr"/>
        <c:lblOffset val="100"/>
        <c:noMultiLvlLbl val="0"/>
      </c:catAx>
      <c:valAx>
        <c:axId val="1425566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255651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3FA5-B4E9-492E-8356-CB5A2E338432}" type="datetimeFigureOut">
              <a:rPr lang="es-CO" smtClean="0"/>
              <a:t>25/10/2022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D28E1-8864-43CC-8D22-38D8A30BF9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5268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idea </a:t>
            </a:r>
            <a:r>
              <a:rPr lang="en-US" dirty="0" err="1"/>
              <a:t>surgió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2009 o antes, </a:t>
            </a:r>
            <a:r>
              <a:rPr lang="en-US" dirty="0" err="1"/>
              <a:t>pero</a:t>
            </a:r>
            <a:r>
              <a:rPr lang="en-US" dirty="0"/>
              <a:t> se </a:t>
            </a:r>
            <a:r>
              <a:rPr lang="en-US" dirty="0" err="1"/>
              <a:t>fué</a:t>
            </a:r>
            <a:r>
              <a:rPr lang="en-US" dirty="0"/>
              <a:t> </a:t>
            </a:r>
            <a:r>
              <a:rPr lang="en-US" dirty="0" err="1"/>
              <a:t>consolidando</a:t>
            </a:r>
            <a:r>
              <a:rPr lang="en-US" dirty="0"/>
              <a:t> con 2 </a:t>
            </a:r>
            <a:r>
              <a:rPr lang="en-US" dirty="0" err="1"/>
              <a:t>hitos</a:t>
            </a:r>
            <a:r>
              <a:rPr lang="en-US" dirty="0"/>
              <a:t> claves: A </a:t>
            </a:r>
            <a:r>
              <a:rPr lang="en-US" dirty="0" err="1"/>
              <a:t>mitad</a:t>
            </a:r>
            <a:r>
              <a:rPr lang="en-US" dirty="0"/>
              <a:t> del </a:t>
            </a:r>
            <a:r>
              <a:rPr lang="en-US" dirty="0" err="1"/>
              <a:t>año</a:t>
            </a:r>
            <a:r>
              <a:rPr lang="en-US" dirty="0"/>
              <a:t> 2010 con el 1er taller de smartgrid y el 2do con el </a:t>
            </a:r>
            <a:r>
              <a:rPr lang="en-US" dirty="0" err="1"/>
              <a:t>desarrollo</a:t>
            </a:r>
            <a:r>
              <a:rPr lang="en-US" dirty="0"/>
              <a:t> del taller de </a:t>
            </a:r>
            <a:r>
              <a:rPr lang="en-US" dirty="0" err="1"/>
              <a:t>tecnología</a:t>
            </a:r>
            <a:r>
              <a:rPr lang="en-US" dirty="0"/>
              <a:t> e </a:t>
            </a:r>
            <a:r>
              <a:rPr lang="en-US" dirty="0" err="1"/>
              <a:t>implementación</a:t>
            </a:r>
            <a:r>
              <a:rPr lang="en-US" dirty="0"/>
              <a:t> de redes </a:t>
            </a:r>
            <a:r>
              <a:rPr lang="en-US" dirty="0" err="1"/>
              <a:t>inteligentes</a:t>
            </a:r>
            <a:r>
              <a:rPr lang="en-US" dirty="0"/>
              <a:t> en </a:t>
            </a:r>
            <a:r>
              <a:rPr lang="en-US" dirty="0" err="1"/>
              <a:t>noviembre</a:t>
            </a:r>
            <a:r>
              <a:rPr lang="en-US" dirty="0"/>
              <a:t> del </a:t>
            </a:r>
            <a:r>
              <a:rPr lang="en-US" dirty="0" err="1"/>
              <a:t>mismo</a:t>
            </a:r>
            <a:r>
              <a:rPr lang="en-US" dirty="0"/>
              <a:t> </a:t>
            </a:r>
            <a:r>
              <a:rPr lang="en-US" dirty="0" err="1"/>
              <a:t>año</a:t>
            </a:r>
            <a:r>
              <a:rPr lang="en-US" dirty="0"/>
              <a:t> …</a:t>
            </a:r>
          </a:p>
          <a:p>
            <a:r>
              <a:rPr lang="en-US" dirty="0"/>
              <a:t>En la </a:t>
            </a:r>
            <a:r>
              <a:rPr lang="en-US" dirty="0" err="1"/>
              <a:t>foto</a:t>
            </a:r>
            <a:r>
              <a:rPr lang="en-US" dirty="0"/>
              <a:t> de la </a:t>
            </a:r>
            <a:r>
              <a:rPr lang="en-US" dirty="0" err="1"/>
              <a:t>izquiera</a:t>
            </a:r>
            <a:r>
              <a:rPr lang="en-US" dirty="0"/>
              <a:t> </a:t>
            </a:r>
            <a:r>
              <a:rPr lang="en-US" dirty="0" err="1"/>
              <a:t>aparecen</a:t>
            </a:r>
            <a:r>
              <a:rPr lang="en-US" dirty="0"/>
              <a:t> Alberto (CNO), José V (COCIER), Jorge (CAC), en la </a:t>
            </a:r>
            <a:r>
              <a:rPr lang="en-US" dirty="0" err="1"/>
              <a:t>segunda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estarían</a:t>
            </a:r>
            <a:r>
              <a:rPr lang="en-US" dirty="0"/>
              <a:t> Leonardo (ISA), Ramón H. (EPM), Héctor (EMCALI), Carlos (</a:t>
            </a:r>
            <a:r>
              <a:rPr lang="en-US" dirty="0" err="1"/>
              <a:t>Electricaribe</a:t>
            </a:r>
            <a:r>
              <a:rPr lang="en-US" dirty="0"/>
              <a:t>), Álvaro (XM), </a:t>
            </a:r>
            <a:r>
              <a:rPr lang="en-US" dirty="0" err="1"/>
              <a:t>Hernán</a:t>
            </a:r>
            <a:r>
              <a:rPr lang="en-US" dirty="0"/>
              <a:t> (ISAGEN), Renato (RC) e </a:t>
            </a:r>
            <a:r>
              <a:rPr lang="en-US" dirty="0" err="1"/>
              <a:t>invitados</a:t>
            </a:r>
            <a:r>
              <a:rPr lang="en-US" dirty="0"/>
              <a:t> </a:t>
            </a:r>
            <a:r>
              <a:rPr lang="en-US" dirty="0" err="1"/>
              <a:t>internacionales</a:t>
            </a:r>
            <a:r>
              <a:rPr lang="en-US" dirty="0"/>
              <a:t> 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D28E1-8864-43CC-8D22-38D8A30BF93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137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5113" indent="-26511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600" b="1" dirty="0"/>
              <a:t>GTC Integración AMI </a:t>
            </a:r>
          </a:p>
          <a:p>
            <a:pPr marL="265113" indent="-26511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600" b="1" dirty="0"/>
              <a:t>GTC Demanda Activa</a:t>
            </a:r>
          </a:p>
          <a:p>
            <a:pPr marL="265113" indent="-26511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600" b="1" dirty="0"/>
              <a:t>GTC Modernización de la red: conexión de infraestructura inteligente: Interoperabilidad, ciberseguridad y telecomunicaciones (infraestructura de conexión </a:t>
            </a:r>
            <a:r>
              <a:rPr lang="es-CO" sz="1600" b="1" dirty="0" err="1"/>
              <a:t>p.e</a:t>
            </a:r>
            <a:r>
              <a:rPr lang="es-CO" sz="1600" b="1" dirty="0"/>
              <a:t>. a vehículos, AE, …).</a:t>
            </a:r>
          </a:p>
          <a:p>
            <a:pPr marL="265113" indent="-26511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600" b="1" dirty="0"/>
              <a:t>GTC Digitalización &amp; 4ta RI: plan de transición, el valor del dato, analítica de datos, IA, DT, ML.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CO" sz="1600" b="1" dirty="0"/>
              <a:t>Monitorear:</a:t>
            </a:r>
          </a:p>
          <a:p>
            <a:pPr marL="722313" lvl="1" indent="-265113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CO" sz="1400" b="1" dirty="0"/>
              <a:t>Hidrógeno: analizar el foco sobre la cadena de valor (¿movilidad? o potencial dentro de una red inteligente, vigilar a las entidades que trabajan en ello: socializar avances de estas entidades).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D28E1-8864-43CC-8D22-38D8A30BF939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0956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Agredecemos</a:t>
            </a:r>
            <a:r>
              <a:rPr lang="en-US" dirty="0"/>
              <a:t> a las </a:t>
            </a:r>
            <a:r>
              <a:rPr lang="en-US" dirty="0" err="1"/>
              <a:t>entidades</a:t>
            </a:r>
            <a:r>
              <a:rPr lang="en-US" dirty="0"/>
              <a:t> y </a:t>
            </a:r>
            <a:r>
              <a:rPr lang="en-US" dirty="0" err="1"/>
              <a:t>empresas</a:t>
            </a:r>
            <a:r>
              <a:rPr lang="en-US" dirty="0"/>
              <a:t> por </a:t>
            </a:r>
            <a:r>
              <a:rPr lang="en-US" dirty="0" err="1"/>
              <a:t>participar</a:t>
            </a:r>
            <a:r>
              <a:rPr lang="en-US" dirty="0"/>
              <a:t> y </a:t>
            </a:r>
            <a:r>
              <a:rPr lang="en-US" dirty="0" err="1"/>
              <a:t>facilitar</a:t>
            </a:r>
            <a:r>
              <a:rPr lang="en-US" dirty="0"/>
              <a:t> </a:t>
            </a:r>
            <a:r>
              <a:rPr lang="en-US" dirty="0" err="1"/>
              <a:t>espacio</a:t>
            </a:r>
            <a:r>
              <a:rPr lang="en-US" dirty="0"/>
              <a:t> para la </a:t>
            </a:r>
            <a:r>
              <a:rPr lang="en-US" dirty="0" err="1"/>
              <a:t>discusión</a:t>
            </a:r>
            <a:r>
              <a:rPr lang="en-US" dirty="0"/>
              <a:t> y </a:t>
            </a:r>
            <a:r>
              <a:rPr lang="en-US" dirty="0" err="1"/>
              <a:t>socialización</a:t>
            </a:r>
            <a:r>
              <a:rPr lang="en-US" dirty="0"/>
              <a:t> de las </a:t>
            </a:r>
            <a:r>
              <a:rPr lang="en-US" dirty="0" err="1"/>
              <a:t>actividades</a:t>
            </a:r>
            <a:r>
              <a:rPr lang="en-US" dirty="0"/>
              <a:t> de </a:t>
            </a:r>
            <a:r>
              <a:rPr lang="en-US" dirty="0" err="1"/>
              <a:t>colombia</a:t>
            </a:r>
            <a:r>
              <a:rPr lang="en-US" dirty="0"/>
              <a:t> </a:t>
            </a:r>
            <a:r>
              <a:rPr lang="en-US" dirty="0" err="1"/>
              <a:t>inteligente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D28E1-8864-43CC-8D22-38D8A30BF939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6673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D28E1-8864-43CC-8D22-38D8A30BF939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6605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100% </a:t>
            </a:r>
            <a:r>
              <a:rPr lang="en-US" dirty="0" err="1"/>
              <a:t>Operador</a:t>
            </a:r>
            <a:r>
              <a:rPr lang="en-US" dirty="0"/>
              <a:t> / 90% </a:t>
            </a:r>
            <a:r>
              <a:rPr lang="en-US" dirty="0" err="1"/>
              <a:t>Txn</a:t>
            </a:r>
            <a:r>
              <a:rPr lang="en-US" dirty="0"/>
              <a:t> / 78%Dxn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D28E1-8864-43CC-8D22-38D8A30BF93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0281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Queremos</a:t>
            </a:r>
            <a:r>
              <a:rPr lang="en-US" dirty="0"/>
              <a:t> </a:t>
            </a:r>
            <a:r>
              <a:rPr lang="en-US" dirty="0" err="1"/>
              <a:t>agradecerles</a:t>
            </a:r>
            <a:r>
              <a:rPr lang="en-US" dirty="0"/>
              <a:t> </a:t>
            </a:r>
            <a:r>
              <a:rPr lang="en-US" dirty="0" err="1"/>
              <a:t>aquellos</a:t>
            </a:r>
            <a:r>
              <a:rPr lang="en-US" dirty="0"/>
              <a:t> q </a:t>
            </a:r>
            <a:r>
              <a:rPr lang="en-US" dirty="0" err="1"/>
              <a:t>participaron</a:t>
            </a:r>
            <a:r>
              <a:rPr lang="en-US" dirty="0"/>
              <a:t> en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primera</a:t>
            </a:r>
            <a:r>
              <a:rPr lang="en-US" dirty="0"/>
              <a:t> reunion!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D28E1-8864-43CC-8D22-38D8A30BF93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5996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100% </a:t>
            </a:r>
            <a:r>
              <a:rPr lang="en-US" dirty="0" err="1"/>
              <a:t>Operador</a:t>
            </a:r>
            <a:r>
              <a:rPr lang="en-US" dirty="0"/>
              <a:t> / 90% </a:t>
            </a:r>
            <a:r>
              <a:rPr lang="en-US" dirty="0" err="1"/>
              <a:t>Txn</a:t>
            </a:r>
            <a:r>
              <a:rPr lang="en-US" dirty="0"/>
              <a:t> / 78%Dxn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D28E1-8864-43CC-8D22-38D8A30BF939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9346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D28E1-8864-43CC-8D22-38D8A30BF939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8641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D28E1-8864-43CC-8D22-38D8A30BF939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4370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D28E1-8864-43CC-8D22-38D8A30BF939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4627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noProof="0" dirty="0"/>
              <a:t>Tales como la misión de transformación, la hoja de ruta del hidrógeno, las actualizaciones normativas y/o regulatorias y acciones empresariales y académicas.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D28E1-8864-43CC-8D22-38D8A30BF939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5974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500" b="1" dirty="0">
                <a:latin typeface="+mj-lt"/>
                <a:cs typeface="Times New Roman" panose="02020603050405020304" pitchFamily="18" charset="0"/>
              </a:rPr>
              <a:t>Las tecnologías tienen un propósito</a:t>
            </a:r>
          </a:p>
          <a:p>
            <a:pPr marL="857250" lvl="1" indent="-400050">
              <a:buFont typeface="+mj-lt"/>
              <a:buAutoNum type="romanLcPeriod"/>
            </a:pPr>
            <a:r>
              <a:rPr lang="es-ES" sz="500" b="1" dirty="0">
                <a:latin typeface="+mj-lt"/>
                <a:cs typeface="Times New Roman" panose="02020603050405020304" pitchFamily="18" charset="0"/>
              </a:rPr>
              <a:t>El mejoramiento de la calidad del servicio al usuario</a:t>
            </a:r>
          </a:p>
          <a:p>
            <a:pPr marL="857250" lvl="1" indent="-400050">
              <a:buFont typeface="+mj-lt"/>
              <a:buAutoNum type="romanLcPeriod"/>
            </a:pPr>
            <a:r>
              <a:rPr lang="es-ES" sz="500" b="1" dirty="0">
                <a:latin typeface="+mj-lt"/>
                <a:cs typeface="Times New Roman" panose="02020603050405020304" pitchFamily="18" charset="0"/>
              </a:rPr>
              <a:t>Garantizar la confiabilidad, seguridad e interoperabilidad en el servicio</a:t>
            </a:r>
          </a:p>
          <a:p>
            <a:pPr marL="857250" lvl="1" indent="-400050">
              <a:buFont typeface="+mj-lt"/>
              <a:buAutoNum type="romanLcPeriod"/>
            </a:pPr>
            <a:r>
              <a:rPr lang="es-ES" sz="500" b="1" dirty="0">
                <a:latin typeface="+mj-lt"/>
                <a:cs typeface="Times New Roman" panose="02020603050405020304" pitchFamily="18" charset="0"/>
              </a:rPr>
              <a:t>Habilitar servicios descentralizados, flexibles y </a:t>
            </a:r>
            <a:r>
              <a:rPr lang="es-ES" sz="500" b="1" dirty="0" err="1">
                <a:latin typeface="+mj-lt"/>
                <a:cs typeface="Times New Roman" panose="02020603050405020304" pitchFamily="18" charset="0"/>
              </a:rPr>
              <a:t>multi-producto</a:t>
            </a:r>
            <a:endParaRPr lang="es-ES" sz="500" b="1" dirty="0">
              <a:latin typeface="+mj-lt"/>
              <a:cs typeface="Times New Roman" panose="02020603050405020304" pitchFamily="18" charset="0"/>
            </a:endParaRPr>
          </a:p>
          <a:p>
            <a:r>
              <a:rPr lang="es-ES" sz="500" b="1" dirty="0">
                <a:latin typeface="+mj-lt"/>
                <a:cs typeface="Times New Roman" panose="02020603050405020304" pitchFamily="18" charset="0"/>
              </a:rPr>
              <a:t>Las tecnologías tienen fases para su integración al servicio de la energía eléctrica</a:t>
            </a:r>
          </a:p>
          <a:p>
            <a:pPr marL="857250" lvl="1" indent="-400050">
              <a:buFont typeface="+mj-lt"/>
              <a:buAutoNum type="romanLcPeriod"/>
            </a:pPr>
            <a:r>
              <a:rPr lang="es-ES" sz="500" b="1" dirty="0">
                <a:latin typeface="+mj-lt"/>
                <a:cs typeface="Times New Roman" panose="02020603050405020304" pitchFamily="18" charset="0"/>
              </a:rPr>
              <a:t>Aprendizaje -pilotos-</a:t>
            </a:r>
          </a:p>
          <a:p>
            <a:pPr marL="857250" lvl="1" indent="-400050">
              <a:buFont typeface="+mj-lt"/>
              <a:buAutoNum type="romanLcPeriod"/>
            </a:pPr>
            <a:r>
              <a:rPr lang="es-ES" sz="500" b="1" dirty="0">
                <a:latin typeface="+mj-lt"/>
                <a:cs typeface="Times New Roman" panose="02020603050405020304" pitchFamily="18" charset="0"/>
              </a:rPr>
              <a:t>Aplicaciones focalizadas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s-ES" sz="500" b="1" dirty="0">
                <a:latin typeface="+mj-lt"/>
                <a:cs typeface="Times New Roman" panose="02020603050405020304" pitchFamily="18" charset="0"/>
              </a:rPr>
              <a:t>Aplicaciones generalizadas</a:t>
            </a:r>
            <a:endParaRPr lang="en-US" sz="500" dirty="0">
              <a:latin typeface="+mj-lt"/>
            </a:endParaRPr>
          </a:p>
          <a:p>
            <a:r>
              <a:rPr lang="es-ES" sz="500" b="1" dirty="0">
                <a:latin typeface="+mj-lt"/>
                <a:cs typeface="Times New Roman" panose="02020603050405020304" pitchFamily="18" charset="0"/>
              </a:rPr>
              <a:t>Tecnologías desarrolladas para impulsar la transformación del sector 2020-2030</a:t>
            </a:r>
          </a:p>
          <a:p>
            <a:r>
              <a:rPr lang="es-ES" sz="500" b="1" dirty="0">
                <a:latin typeface="+mj-lt"/>
                <a:cs typeface="Times New Roman" panose="02020603050405020304" pitchFamily="18" charset="0"/>
              </a:rPr>
              <a:t>La ubicación en el mapa representaría el horizonte de tiempo donde ya existen aplicaciones focalizadas y se requiere acelerar su implementación a aplicaciones generalizadas, sin desconocer que un actor pueda previamente generar conocimiento y capacidades</a:t>
            </a:r>
          </a:p>
          <a:p>
            <a:endParaRPr lang="en-US" sz="500" dirty="0">
              <a:latin typeface="+mj-lt"/>
            </a:endParaRPr>
          </a:p>
          <a:p>
            <a:r>
              <a:rPr lang="es-ES" sz="500" b="1" dirty="0">
                <a:latin typeface="+mj-lt"/>
                <a:cs typeface="Times New Roman" panose="02020603050405020304" pitchFamily="18" charset="0"/>
              </a:rPr>
              <a:t>Tecnologías afines a los objetivos de la organización</a:t>
            </a:r>
          </a:p>
          <a:p>
            <a:r>
              <a:rPr lang="es-ES" sz="500" b="1" dirty="0">
                <a:latin typeface="+mj-lt"/>
                <a:cs typeface="Times New Roman" panose="02020603050405020304" pitchFamily="18" charset="0"/>
              </a:rPr>
              <a:t>Priorización para realizar referenciamientos, identificar lecciones aprendidas a nivel internacional y nacional, brechas en el país y sus acciones para su implementación, lo cual sería el insumo para el diseño del plan de acción anual de la organización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B23FE7-7D96-44EA-9E6D-179B25E09B56}" type="slidenum">
              <a:rPr lang="es-CO" smtClean="0"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376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0A7AE4-789D-408B-9853-90432DBB1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8D9689-1DBB-4EA8-B928-86718F3B51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C214E1-105E-4863-BFD4-4D85999A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E46-293A-4550-AC56-78D4289BF477}" type="datetimeFigureOut">
              <a:rPr lang="es-CO" smtClean="0"/>
              <a:t>25/10/2022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AB7D17-093A-49AD-A3B8-60A58B005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41F6D2-7041-41B6-91E1-E285B3B1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1E49-9F64-464F-B4F9-891D9F328B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677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B1732B-BAFD-4B60-B576-FAEF04B7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EF41C5-219D-47B2-81CF-567AC1C7A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5B6F61-5B49-487F-9ADA-4500C79C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E46-293A-4550-AC56-78D4289BF477}" type="datetimeFigureOut">
              <a:rPr lang="es-CO" smtClean="0"/>
              <a:t>25/10/2022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8EFA20-B809-42C1-9D7D-EA2CD23D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E22AB0-0B38-48DC-9785-8139D4A2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1E49-9F64-464F-B4F9-891D9F328B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0621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F12A1BE-5FAA-4424-9AFE-098E6F766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461FC0-CE42-48B1-BA64-9EF2784A5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B40D50-AF62-48A0-B000-53612E6E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E46-293A-4550-AC56-78D4289BF477}" type="datetimeFigureOut">
              <a:rPr lang="es-CO" smtClean="0"/>
              <a:t>25/10/2022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24C9A5-CF48-43C4-86FA-B4302765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654CD2-F9FD-4917-AF61-397FAC09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1E49-9F64-464F-B4F9-891D9F328B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3296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3AFD74-588C-43D7-957E-E88E72CFE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02669F-F8A6-4558-AC90-D72F8249B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A481C-1FFB-43AF-AF74-B913C266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027-39E6-4AC7-97CF-18B726E9087C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3DCCBA-CD2E-4809-8647-0186BC413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72AD2D-CD12-424A-AF06-E5B7B068E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6C4-47CA-40B2-B38E-45053D40C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86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73ED7-BDBA-43B3-BDD9-068B5E277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3595A6-D06E-40E6-B1A2-CE23DA672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7C75EA-AF82-4C56-884F-28DAAC4F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027-39E6-4AC7-97CF-18B726E9087C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2A4ADD-AD04-4638-AAF2-C20B27B9B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E810CC-18CD-4E4F-9019-7B37646A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6C4-47CA-40B2-B38E-45053D40C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4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CA01D-B172-4969-9940-F5C5376C0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8350C98-2A4E-4A2F-86B6-937246B82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D9C621-4E4A-4A3B-B7DE-BCFF689FA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027-39E6-4AC7-97CF-18B726E9087C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7F03E3-5830-4691-A373-939A4CD4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10F663-2E6C-460A-BD53-8B28348C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6C4-47CA-40B2-B38E-45053D40C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22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349CE1-741D-4195-98FB-3B51EA60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F5BE2E-F1B9-4B64-AB05-94FAC467B5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BC2F047-401D-4BEF-A653-49C0EF14D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17550B-1F96-40C1-AB10-934D4570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027-39E6-4AC7-97CF-18B726E9087C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B98381-B32E-4311-B610-7807CE59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E8DA661-393A-4700-8DE9-2A7C29202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6C4-47CA-40B2-B38E-45053D40C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83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CDA9F-F8EF-473F-848A-7EBC83FA1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8C7F21-3731-4D3D-8A8C-C21FAED5E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5950420-7C23-4C62-801D-33739956C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29F8BD7-9AE4-42D2-9A86-47A7BDBA4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A8E4870-2ED9-4E0B-8309-0349DD02A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828C34C-1C3D-4C2A-99A9-E67EDF32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027-39E6-4AC7-97CF-18B726E9087C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D2E1887-D49B-428D-875D-99F735BBC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F58A3A-0254-48FB-83BE-9EF51715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6C4-47CA-40B2-B38E-45053D40C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42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00659-30B7-4D10-A35B-2F821447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BC0A637-9A0A-4D0B-A8B9-9CBA4979E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027-39E6-4AC7-97CF-18B726E9087C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3375C8-439A-4C04-8CC9-2DC721DC1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ED4DC7-C50B-4926-81E9-A67106E8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6C4-47CA-40B2-B38E-45053D40C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83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10181E-E312-4E1C-8433-2D96F8F0D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027-39E6-4AC7-97CF-18B726E9087C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BE73350-75BC-4D45-9BCA-35B8ADE1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16E0FE-F8C6-456D-BD01-98D8916B8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6C4-47CA-40B2-B38E-45053D40C167}" type="slidenum">
              <a:rPr lang="en-US" smtClean="0"/>
              <a:t>‹Nº›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00A5EC-1F8E-4379-9CCA-777B771E64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24" y="32245"/>
            <a:ext cx="117839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62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9854F8-7DBD-4F92-8679-8CAE845D2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B33E8A-5592-46DC-BD16-3B35AE798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1AE8BB-6BE1-4E37-8C7B-0FA1E7C3E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EB8858-6FAF-412E-9A8C-BDE440270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027-39E6-4AC7-97CF-18B726E9087C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B18F58-22E1-4CFC-A578-B0719BFD7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8A98CB-03DA-4548-803E-F2D251A8C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6C4-47CA-40B2-B38E-45053D40C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7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F4DEA-7872-4539-A127-0333026BC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232B22-8DC9-481B-8579-45E499E0D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B86182-A67A-4658-889E-520A4ECB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E46-293A-4550-AC56-78D4289BF477}" type="datetimeFigureOut">
              <a:rPr lang="es-CO" smtClean="0"/>
              <a:t>25/10/2022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BF3802-EEE9-4DA8-AA64-CE436F18C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147220-8189-4CE3-A1B5-E152DCAF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1E49-9F64-464F-B4F9-891D9F328B5E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2FA291-461A-4854-8B8A-6831D8E9EC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24" y="32245"/>
            <a:ext cx="117839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25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84F49-62E8-4AF6-801F-EEF99B2F0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9FFEC8-3B77-4CFD-A1A5-B807D3635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5D64E5-2412-43BA-A669-C8BCAF1E1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777452-0360-490A-8B50-7421711A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027-39E6-4AC7-97CF-18B726E9087C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98A7FB-9004-4B6D-979B-D15E77D36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0BABE7-85EB-4F33-8992-9BE9746C5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6C4-47CA-40B2-B38E-45053D40C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71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26ECD-756D-4735-8EC6-908908932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70FE42-423C-4DDB-8BEA-1721289EE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1D5047-C1D8-4201-AAA7-21CA6DCF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027-39E6-4AC7-97CF-18B726E9087C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F974C4-9496-4532-B03B-FB264044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D5FB16-56E4-447A-9641-C46E8F26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6C4-47CA-40B2-B38E-45053D40C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60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E90DFD-0FB2-40FC-B7A1-C80B9B4D08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30E39F-29AA-4323-B6E1-76F0353CC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E0C044-47AF-4C89-AEAB-47CA1CB1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A027-39E6-4AC7-97CF-18B726E9087C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C9B69B-DD85-4E1E-8E1E-51708C9B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D23EE-0871-4C05-81B3-2E721A38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AC86C4-47CA-40B2-B38E-45053D40C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53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8D83961C-F0B0-4548-9EAA-B5F1CC0F73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056"/>
          <a:stretch>
            <a:fillRect/>
          </a:stretch>
        </p:blipFill>
        <p:spPr>
          <a:xfrm rot="10800000">
            <a:off x="-5275" y="5675157"/>
            <a:ext cx="12204000" cy="11828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27DC-2668-4072-8EFE-23365ABEF69B}" type="datetime1">
              <a:rPr lang="es-CO" smtClean="0"/>
              <a:t>25/10/2022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CD(28)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443116" y="650647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3AC8-B6C9-4008-A2BE-2F736335D40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31717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2"/>
          <a:srcRect b="6056"/>
          <a:stretch>
            <a:fillRect/>
          </a:stretch>
        </p:blipFill>
        <p:spPr>
          <a:xfrm rot="10800000">
            <a:off x="-5275" y="5675157"/>
            <a:ext cx="12204000" cy="11828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904BA-ACB9-4F45-998E-5C19D6CBE8A8}" type="datetime1">
              <a:rPr lang="es-CO" smtClean="0"/>
              <a:t>25/10/2022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CD(28)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9443117" y="6506478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2DF3AC8-B6C9-4008-A2BE-2F736335D406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066C174-C1F8-4AFB-BC09-5EC15A34D0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26" y="36989"/>
            <a:ext cx="1893882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532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 rot="5400000">
            <a:off x="-725400" y="725400"/>
            <a:ext cx="3430800" cy="1980000"/>
          </a:xfrm>
          <a:prstGeom prst="rect">
            <a:avLst/>
          </a:prstGeom>
          <a:gradFill flip="none" rotWithShape="1">
            <a:gsLst>
              <a:gs pos="90000">
                <a:srgbClr val="FFF1C6"/>
              </a:gs>
              <a:gs pos="80000">
                <a:schemeClr val="bg1"/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rgbClr val="FFE8A0"/>
              </a:gs>
              <a:gs pos="100000">
                <a:schemeClr val="accent4">
                  <a:lumMod val="30000"/>
                  <a:lumOff val="70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 rot="5400000">
            <a:off x="130679" y="3299188"/>
            <a:ext cx="1717200" cy="1980000"/>
          </a:xfrm>
          <a:prstGeom prst="rect">
            <a:avLst/>
          </a:prstGeom>
          <a:gradFill flip="none" rotWithShape="1">
            <a:gsLst>
              <a:gs pos="90000">
                <a:srgbClr val="DAE9F6"/>
              </a:gs>
              <a:gs pos="8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 userDrawn="1"/>
        </p:nvSpPr>
        <p:spPr>
          <a:xfrm rot="5400000">
            <a:off x="131544" y="5005050"/>
            <a:ext cx="1717200" cy="1980289"/>
          </a:xfrm>
          <a:prstGeom prst="rect">
            <a:avLst/>
          </a:prstGeom>
          <a:gradFill flip="none" rotWithShape="1">
            <a:gsLst>
              <a:gs pos="90000">
                <a:srgbClr val="FBE2D1"/>
              </a:gs>
              <a:gs pos="80000">
                <a:schemeClr val="bg1"/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 userDrawn="1"/>
        </p:nvSpPr>
        <p:spPr>
          <a:xfrm rot="16200000">
            <a:off x="11111118" y="5778865"/>
            <a:ext cx="1080000" cy="1080000"/>
          </a:xfrm>
          <a:prstGeom prst="rect">
            <a:avLst/>
          </a:prstGeom>
          <a:gradFill flip="none" rotWithShape="1">
            <a:gsLst>
              <a:gs pos="50000">
                <a:srgbClr val="FFFFFF"/>
              </a:gs>
              <a:gs pos="60000">
                <a:schemeClr val="bg1"/>
              </a:gs>
              <a:gs pos="70000">
                <a:schemeClr val="bg1"/>
              </a:gs>
              <a:gs pos="80000">
                <a:schemeClr val="accent3">
                  <a:lumMod val="45000"/>
                  <a:lumOff val="55000"/>
                </a:schemeClr>
              </a:gs>
              <a:gs pos="9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D70E-B771-4615-A625-AD7B64A55F1A}" type="datetime1">
              <a:rPr lang="es-CO" smtClean="0"/>
              <a:t>25/10/2022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CD(28)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3AC8-B6C9-4008-A2BE-2F736335D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4806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 rot="5400000">
            <a:off x="130679" y="3299188"/>
            <a:ext cx="1717200" cy="1980000"/>
          </a:xfrm>
          <a:prstGeom prst="rect">
            <a:avLst/>
          </a:prstGeom>
          <a:gradFill flip="none" rotWithShape="1">
            <a:gsLst>
              <a:gs pos="90000">
                <a:srgbClr val="DAE9F6"/>
              </a:gs>
              <a:gs pos="8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 userDrawn="1"/>
        </p:nvSpPr>
        <p:spPr>
          <a:xfrm rot="5400000">
            <a:off x="131544" y="5005050"/>
            <a:ext cx="1717200" cy="1980289"/>
          </a:xfrm>
          <a:prstGeom prst="rect">
            <a:avLst/>
          </a:prstGeom>
          <a:gradFill flip="none" rotWithShape="1">
            <a:gsLst>
              <a:gs pos="90000">
                <a:srgbClr val="FBE2D1"/>
              </a:gs>
              <a:gs pos="80000">
                <a:schemeClr val="bg1"/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 userDrawn="1"/>
        </p:nvSpPr>
        <p:spPr>
          <a:xfrm rot="16200000">
            <a:off x="11111118" y="5778865"/>
            <a:ext cx="1080000" cy="1080000"/>
          </a:xfrm>
          <a:prstGeom prst="rect">
            <a:avLst/>
          </a:prstGeom>
          <a:gradFill flip="none" rotWithShape="1">
            <a:gsLst>
              <a:gs pos="50000">
                <a:srgbClr val="FFFFFF"/>
              </a:gs>
              <a:gs pos="60000">
                <a:schemeClr val="bg1"/>
              </a:gs>
              <a:gs pos="70000">
                <a:schemeClr val="bg1"/>
              </a:gs>
              <a:gs pos="80000">
                <a:schemeClr val="accent3">
                  <a:lumMod val="45000"/>
                  <a:lumOff val="55000"/>
                </a:schemeClr>
              </a:gs>
              <a:gs pos="9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7A65-D905-485A-BBA0-AFBFD9FEBCD6}" type="datetime1">
              <a:rPr lang="es-CO" smtClean="0"/>
              <a:t>25/10/2022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CD(28)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3AC8-B6C9-4008-A2BE-2F736335D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45338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DEE587D1-60E1-4557-850C-B478E92CD6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6056"/>
          <a:stretch>
            <a:fillRect/>
          </a:stretch>
        </p:blipFill>
        <p:spPr>
          <a:xfrm rot="10800000">
            <a:off x="0" y="5675159"/>
            <a:ext cx="12204000" cy="118284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FCF6-5CD2-4EA7-A97D-F67B86A70A66}" type="datetime1">
              <a:rPr lang="es-CO" smtClean="0"/>
              <a:t>25/10/2022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CD(28)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9460800" y="647960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DF3AC8-B6C9-4008-A2BE-2F736335D406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45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 userDrawn="1"/>
        </p:nvSpPr>
        <p:spPr>
          <a:xfrm rot="5400000">
            <a:off x="-725400" y="725400"/>
            <a:ext cx="3430800" cy="1980000"/>
          </a:xfrm>
          <a:prstGeom prst="rect">
            <a:avLst/>
          </a:prstGeom>
          <a:gradFill flip="none" rotWithShape="1">
            <a:gsLst>
              <a:gs pos="90000">
                <a:srgbClr val="FFF1C6"/>
              </a:gs>
              <a:gs pos="80000">
                <a:schemeClr val="bg1"/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rgbClr val="FFE8A0"/>
              </a:gs>
              <a:gs pos="100000">
                <a:schemeClr val="accent4">
                  <a:lumMod val="30000"/>
                  <a:lumOff val="70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 userDrawn="1"/>
        </p:nvSpPr>
        <p:spPr>
          <a:xfrm rot="5400000">
            <a:off x="130679" y="3299188"/>
            <a:ext cx="1717200" cy="1980000"/>
          </a:xfrm>
          <a:prstGeom prst="rect">
            <a:avLst/>
          </a:prstGeom>
          <a:gradFill flip="none" rotWithShape="1">
            <a:gsLst>
              <a:gs pos="90000">
                <a:srgbClr val="DAE9F6"/>
              </a:gs>
              <a:gs pos="8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 rot="5400000">
            <a:off x="131544" y="5005050"/>
            <a:ext cx="1717200" cy="1980289"/>
          </a:xfrm>
          <a:prstGeom prst="rect">
            <a:avLst/>
          </a:prstGeom>
          <a:gradFill flip="none" rotWithShape="1">
            <a:gsLst>
              <a:gs pos="90000">
                <a:srgbClr val="FBE2D1"/>
              </a:gs>
              <a:gs pos="80000">
                <a:schemeClr val="bg1"/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 userDrawn="1"/>
        </p:nvSpPr>
        <p:spPr>
          <a:xfrm rot="16200000">
            <a:off x="11111118" y="5778865"/>
            <a:ext cx="1080000" cy="1080000"/>
          </a:xfrm>
          <a:prstGeom prst="rect">
            <a:avLst/>
          </a:prstGeom>
          <a:gradFill flip="none" rotWithShape="1">
            <a:gsLst>
              <a:gs pos="50000">
                <a:srgbClr val="FFFFFF"/>
              </a:gs>
              <a:gs pos="60000">
                <a:schemeClr val="bg1"/>
              </a:gs>
              <a:gs pos="70000">
                <a:schemeClr val="bg1"/>
              </a:gs>
              <a:gs pos="80000">
                <a:schemeClr val="accent3">
                  <a:lumMod val="45000"/>
                  <a:lumOff val="55000"/>
                </a:schemeClr>
              </a:gs>
              <a:gs pos="9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1280-1319-4A4F-83BA-C0AC13BAA908}" type="datetime1">
              <a:rPr lang="es-CO" smtClean="0"/>
              <a:t>25/10/2022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CD(28)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3AC8-B6C9-4008-A2BE-2F736335D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2176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 rot="5400000">
            <a:off x="-725400" y="725400"/>
            <a:ext cx="3430800" cy="1980000"/>
          </a:xfrm>
          <a:prstGeom prst="rect">
            <a:avLst/>
          </a:prstGeom>
          <a:gradFill flip="none" rotWithShape="1">
            <a:gsLst>
              <a:gs pos="90000">
                <a:srgbClr val="FFF1C6"/>
              </a:gs>
              <a:gs pos="80000">
                <a:schemeClr val="bg1"/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rgbClr val="FFE8A0"/>
              </a:gs>
              <a:gs pos="100000">
                <a:schemeClr val="accent4">
                  <a:lumMod val="30000"/>
                  <a:lumOff val="70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 userDrawn="1"/>
        </p:nvSpPr>
        <p:spPr>
          <a:xfrm rot="5400000">
            <a:off x="130679" y="3299188"/>
            <a:ext cx="1717200" cy="1980000"/>
          </a:xfrm>
          <a:prstGeom prst="rect">
            <a:avLst/>
          </a:prstGeom>
          <a:gradFill flip="none" rotWithShape="1">
            <a:gsLst>
              <a:gs pos="90000">
                <a:srgbClr val="DAE9F6"/>
              </a:gs>
              <a:gs pos="8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 userDrawn="1"/>
        </p:nvSpPr>
        <p:spPr>
          <a:xfrm rot="5400000">
            <a:off x="131544" y="5005050"/>
            <a:ext cx="1717200" cy="1980289"/>
          </a:xfrm>
          <a:prstGeom prst="rect">
            <a:avLst/>
          </a:prstGeom>
          <a:gradFill flip="none" rotWithShape="1">
            <a:gsLst>
              <a:gs pos="90000">
                <a:srgbClr val="FBE2D1"/>
              </a:gs>
              <a:gs pos="80000">
                <a:schemeClr val="bg1"/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 rot="16200000">
            <a:off x="11111118" y="5778865"/>
            <a:ext cx="1080000" cy="1080000"/>
          </a:xfrm>
          <a:prstGeom prst="rect">
            <a:avLst/>
          </a:prstGeom>
          <a:gradFill flip="none" rotWithShape="1">
            <a:gsLst>
              <a:gs pos="50000">
                <a:srgbClr val="FFFFFF"/>
              </a:gs>
              <a:gs pos="60000">
                <a:schemeClr val="bg1"/>
              </a:gs>
              <a:gs pos="70000">
                <a:schemeClr val="bg1"/>
              </a:gs>
              <a:gs pos="80000">
                <a:schemeClr val="accent3">
                  <a:lumMod val="45000"/>
                  <a:lumOff val="55000"/>
                </a:schemeClr>
              </a:gs>
              <a:gs pos="9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FBB7-595A-4C17-8482-ABC6BDEC05D3}" type="datetime1">
              <a:rPr lang="es-CO" smtClean="0"/>
              <a:t>25/10/2022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CD(28)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3AC8-B6C9-4008-A2BE-2F736335D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53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F8E3C-52BC-4FA1-A074-D129C4BD8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115E84-6111-461C-96A6-639C518D6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8B2A80-A7BF-4F36-A51D-B168137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E46-293A-4550-AC56-78D4289BF477}" type="datetimeFigureOut">
              <a:rPr lang="es-CO" smtClean="0"/>
              <a:t>25/10/2022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446AD-E285-47AB-B632-42752070A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8CE99A-BC4E-4144-A604-07E20F54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1E49-9F64-464F-B4F9-891D9F328B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4950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 rot="5400000">
            <a:off x="-725400" y="725400"/>
            <a:ext cx="3430800" cy="1980000"/>
          </a:xfrm>
          <a:prstGeom prst="rect">
            <a:avLst/>
          </a:prstGeom>
          <a:gradFill flip="none" rotWithShape="1">
            <a:gsLst>
              <a:gs pos="90000">
                <a:srgbClr val="FFF1C6"/>
              </a:gs>
              <a:gs pos="80000">
                <a:schemeClr val="bg1"/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rgbClr val="FFE8A0"/>
              </a:gs>
              <a:gs pos="100000">
                <a:schemeClr val="accent4">
                  <a:lumMod val="30000"/>
                  <a:lumOff val="70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 userDrawn="1"/>
        </p:nvSpPr>
        <p:spPr>
          <a:xfrm rot="5400000">
            <a:off x="130679" y="3299188"/>
            <a:ext cx="1717200" cy="1980000"/>
          </a:xfrm>
          <a:prstGeom prst="rect">
            <a:avLst/>
          </a:prstGeom>
          <a:gradFill flip="none" rotWithShape="1">
            <a:gsLst>
              <a:gs pos="90000">
                <a:srgbClr val="DAE9F6"/>
              </a:gs>
              <a:gs pos="8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 userDrawn="1"/>
        </p:nvSpPr>
        <p:spPr>
          <a:xfrm rot="5400000">
            <a:off x="131544" y="5005050"/>
            <a:ext cx="1717200" cy="1980289"/>
          </a:xfrm>
          <a:prstGeom prst="rect">
            <a:avLst/>
          </a:prstGeom>
          <a:gradFill flip="none" rotWithShape="1">
            <a:gsLst>
              <a:gs pos="90000">
                <a:srgbClr val="FBE2D1"/>
              </a:gs>
              <a:gs pos="80000">
                <a:schemeClr val="bg1"/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 userDrawn="1"/>
        </p:nvSpPr>
        <p:spPr>
          <a:xfrm rot="16200000">
            <a:off x="11111118" y="5778865"/>
            <a:ext cx="1080000" cy="1080000"/>
          </a:xfrm>
          <a:prstGeom prst="rect">
            <a:avLst/>
          </a:prstGeom>
          <a:gradFill flip="none" rotWithShape="1">
            <a:gsLst>
              <a:gs pos="50000">
                <a:srgbClr val="FFFFFF"/>
              </a:gs>
              <a:gs pos="60000">
                <a:schemeClr val="bg1"/>
              </a:gs>
              <a:gs pos="70000">
                <a:schemeClr val="bg1"/>
              </a:gs>
              <a:gs pos="80000">
                <a:schemeClr val="accent3">
                  <a:lumMod val="45000"/>
                  <a:lumOff val="55000"/>
                </a:schemeClr>
              </a:gs>
              <a:gs pos="9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788C6-E5CE-4246-BD89-ED772E440BF9}" type="datetime1">
              <a:rPr lang="es-CO" smtClean="0"/>
              <a:t>25/10/2022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CD(28)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3AC8-B6C9-4008-A2BE-2F736335D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4864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 userDrawn="1"/>
        </p:nvSpPr>
        <p:spPr>
          <a:xfrm rot="5400000">
            <a:off x="-725400" y="725400"/>
            <a:ext cx="3430800" cy="1980000"/>
          </a:xfrm>
          <a:prstGeom prst="rect">
            <a:avLst/>
          </a:prstGeom>
          <a:gradFill flip="none" rotWithShape="1">
            <a:gsLst>
              <a:gs pos="90000">
                <a:srgbClr val="FFF1C6"/>
              </a:gs>
              <a:gs pos="80000">
                <a:schemeClr val="bg1"/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rgbClr val="FFE8A0"/>
              </a:gs>
              <a:gs pos="100000">
                <a:schemeClr val="accent4">
                  <a:lumMod val="30000"/>
                  <a:lumOff val="70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 userDrawn="1"/>
        </p:nvSpPr>
        <p:spPr>
          <a:xfrm rot="5400000">
            <a:off x="130679" y="3299188"/>
            <a:ext cx="1717200" cy="1980000"/>
          </a:xfrm>
          <a:prstGeom prst="rect">
            <a:avLst/>
          </a:prstGeom>
          <a:gradFill flip="none" rotWithShape="1">
            <a:gsLst>
              <a:gs pos="90000">
                <a:srgbClr val="DAE9F6"/>
              </a:gs>
              <a:gs pos="8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 userDrawn="1"/>
        </p:nvSpPr>
        <p:spPr>
          <a:xfrm rot="5400000">
            <a:off x="131544" y="5005050"/>
            <a:ext cx="1717200" cy="1980289"/>
          </a:xfrm>
          <a:prstGeom prst="rect">
            <a:avLst/>
          </a:prstGeom>
          <a:gradFill flip="none" rotWithShape="1">
            <a:gsLst>
              <a:gs pos="90000">
                <a:srgbClr val="FBE2D1"/>
              </a:gs>
              <a:gs pos="80000">
                <a:schemeClr val="bg1"/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/>
          <p:cNvSpPr/>
          <p:nvPr userDrawn="1"/>
        </p:nvSpPr>
        <p:spPr>
          <a:xfrm rot="16200000">
            <a:off x="11111118" y="5778865"/>
            <a:ext cx="1080000" cy="1080000"/>
          </a:xfrm>
          <a:prstGeom prst="rect">
            <a:avLst/>
          </a:prstGeom>
          <a:gradFill flip="none" rotWithShape="1">
            <a:gsLst>
              <a:gs pos="50000">
                <a:srgbClr val="FFFFFF"/>
              </a:gs>
              <a:gs pos="60000">
                <a:schemeClr val="bg1"/>
              </a:gs>
              <a:gs pos="70000">
                <a:schemeClr val="bg1"/>
              </a:gs>
              <a:gs pos="80000">
                <a:schemeClr val="accent3">
                  <a:lumMod val="45000"/>
                  <a:lumOff val="55000"/>
                </a:schemeClr>
              </a:gs>
              <a:gs pos="9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BA7B-5D3F-4299-8078-13A591DA4637}" type="datetime1">
              <a:rPr lang="es-CO" smtClean="0"/>
              <a:t>25/10/2022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CD(28)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3AC8-B6C9-4008-A2BE-2F736335D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0157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 rot="5400000">
            <a:off x="-725400" y="725400"/>
            <a:ext cx="3430800" cy="1980000"/>
          </a:xfrm>
          <a:prstGeom prst="rect">
            <a:avLst/>
          </a:prstGeom>
          <a:gradFill flip="none" rotWithShape="1">
            <a:gsLst>
              <a:gs pos="90000">
                <a:srgbClr val="FFF1C6"/>
              </a:gs>
              <a:gs pos="80000">
                <a:schemeClr val="bg1"/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rgbClr val="FFE8A0"/>
              </a:gs>
              <a:gs pos="100000">
                <a:schemeClr val="accent4">
                  <a:lumMod val="30000"/>
                  <a:lumOff val="70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 rot="5400000">
            <a:off x="130679" y="3299188"/>
            <a:ext cx="1717200" cy="1980000"/>
          </a:xfrm>
          <a:prstGeom prst="rect">
            <a:avLst/>
          </a:prstGeom>
          <a:gradFill flip="none" rotWithShape="1">
            <a:gsLst>
              <a:gs pos="90000">
                <a:srgbClr val="DAE9F6"/>
              </a:gs>
              <a:gs pos="8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 userDrawn="1"/>
        </p:nvSpPr>
        <p:spPr>
          <a:xfrm rot="5400000">
            <a:off x="131544" y="5005050"/>
            <a:ext cx="1717200" cy="1980289"/>
          </a:xfrm>
          <a:prstGeom prst="rect">
            <a:avLst/>
          </a:prstGeom>
          <a:gradFill flip="none" rotWithShape="1">
            <a:gsLst>
              <a:gs pos="90000">
                <a:srgbClr val="FBE2D1"/>
              </a:gs>
              <a:gs pos="80000">
                <a:schemeClr val="bg1"/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 userDrawn="1"/>
        </p:nvSpPr>
        <p:spPr>
          <a:xfrm rot="16200000">
            <a:off x="11111118" y="5778865"/>
            <a:ext cx="1080000" cy="1080000"/>
          </a:xfrm>
          <a:prstGeom prst="rect">
            <a:avLst/>
          </a:prstGeom>
          <a:gradFill flip="none" rotWithShape="1">
            <a:gsLst>
              <a:gs pos="50000">
                <a:srgbClr val="FFFFFF"/>
              </a:gs>
              <a:gs pos="60000">
                <a:schemeClr val="bg1"/>
              </a:gs>
              <a:gs pos="70000">
                <a:schemeClr val="bg1"/>
              </a:gs>
              <a:gs pos="80000">
                <a:schemeClr val="accent3">
                  <a:lumMod val="45000"/>
                  <a:lumOff val="55000"/>
                </a:schemeClr>
              </a:gs>
              <a:gs pos="9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89F7-6559-4386-ACD5-25C256B6B4A0}" type="datetime1">
              <a:rPr lang="es-CO" smtClean="0"/>
              <a:t>25/10/2022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CD(28)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3AC8-B6C9-4008-A2BE-2F736335D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2462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 rot="5400000">
            <a:off x="-725400" y="725400"/>
            <a:ext cx="3430800" cy="1980000"/>
          </a:xfrm>
          <a:prstGeom prst="rect">
            <a:avLst/>
          </a:prstGeom>
          <a:gradFill flip="none" rotWithShape="1">
            <a:gsLst>
              <a:gs pos="90000">
                <a:srgbClr val="FFF1C6"/>
              </a:gs>
              <a:gs pos="80000">
                <a:schemeClr val="bg1"/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rgbClr val="FFE8A0"/>
              </a:gs>
              <a:gs pos="100000">
                <a:schemeClr val="accent4">
                  <a:lumMod val="30000"/>
                  <a:lumOff val="70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7"/>
          <p:cNvSpPr/>
          <p:nvPr userDrawn="1"/>
        </p:nvSpPr>
        <p:spPr>
          <a:xfrm rot="5400000">
            <a:off x="130679" y="3299188"/>
            <a:ext cx="1717200" cy="1980000"/>
          </a:xfrm>
          <a:prstGeom prst="rect">
            <a:avLst/>
          </a:prstGeom>
          <a:gradFill flip="none" rotWithShape="1">
            <a:gsLst>
              <a:gs pos="90000">
                <a:srgbClr val="DAE9F6"/>
              </a:gs>
              <a:gs pos="80000">
                <a:schemeClr val="bg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 userDrawn="1"/>
        </p:nvSpPr>
        <p:spPr>
          <a:xfrm rot="5400000">
            <a:off x="131544" y="5005050"/>
            <a:ext cx="1717200" cy="1980289"/>
          </a:xfrm>
          <a:prstGeom prst="rect">
            <a:avLst/>
          </a:prstGeom>
          <a:gradFill flip="none" rotWithShape="1">
            <a:gsLst>
              <a:gs pos="90000">
                <a:srgbClr val="FBE2D1"/>
              </a:gs>
              <a:gs pos="80000">
                <a:schemeClr val="bg1"/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/>
          <p:cNvSpPr/>
          <p:nvPr userDrawn="1"/>
        </p:nvSpPr>
        <p:spPr>
          <a:xfrm rot="16200000">
            <a:off x="11111118" y="5778865"/>
            <a:ext cx="1080000" cy="1080000"/>
          </a:xfrm>
          <a:prstGeom prst="rect">
            <a:avLst/>
          </a:prstGeom>
          <a:gradFill flip="none" rotWithShape="1">
            <a:gsLst>
              <a:gs pos="50000">
                <a:srgbClr val="FFFFFF"/>
              </a:gs>
              <a:gs pos="60000">
                <a:schemeClr val="bg1"/>
              </a:gs>
              <a:gs pos="70000">
                <a:schemeClr val="bg1"/>
              </a:gs>
              <a:gs pos="80000">
                <a:schemeClr val="accent3">
                  <a:lumMod val="45000"/>
                  <a:lumOff val="55000"/>
                </a:schemeClr>
              </a:gs>
              <a:gs pos="90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23CA-17DF-41C1-B817-4B06241F2703}" type="datetime1">
              <a:rPr lang="es-CO" smtClean="0"/>
              <a:t>25/10/2022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/>
              <a:t>CD(28)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F3AC8-B6C9-4008-A2BE-2F736335D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414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0B257-D568-4AA9-B7CF-17DE2ACBC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150927-247F-4165-8381-319BD49B1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B2DD51-FB50-47AB-BED7-5A75BFA9E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4CDF56-E1A8-4199-A1EE-5CD9DA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E46-293A-4550-AC56-78D4289BF477}" type="datetimeFigureOut">
              <a:rPr lang="es-CO" smtClean="0"/>
              <a:t>25/10/2022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A111A1-5469-48DE-AAAA-AD069662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41E0CA-FB5F-4374-9EC8-31BB85A5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1E49-9F64-464F-B4F9-891D9F328B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12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B499F-0E84-4D13-86E1-D627674F2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A72C5F-5A31-4D7E-ABE5-8B08A7A8D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17C9F2-C9AA-4D4C-A11E-17C002EC3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E72F9C8-5BE9-4622-9D26-8E1A6EC80E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BED9B5-CC07-4CA5-BC83-3311C0B58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9EC1FA3-8D89-473A-AA71-88584B681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E46-293A-4550-AC56-78D4289BF477}" type="datetimeFigureOut">
              <a:rPr lang="es-CO" smtClean="0"/>
              <a:t>25/10/2022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9B9DA5-08AA-480C-8EF5-EB47E0D5C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9233706-9EEB-44B3-A7E9-ABAFEE1D7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1E49-9F64-464F-B4F9-891D9F328B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434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3CE88F-6DCF-46C9-8138-0C52099B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4712F8-9C8B-4E31-A5D8-90569329B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E46-293A-4550-AC56-78D4289BF477}" type="datetimeFigureOut">
              <a:rPr lang="es-CO" smtClean="0"/>
              <a:t>25/10/2022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7BF973-D112-4A18-882D-53798731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2B5DFC2-22E4-42EE-B52E-D12C68946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1E49-9F64-464F-B4F9-891D9F328B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645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D8D4834-4463-406F-93DA-2552EFD4D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E46-293A-4550-AC56-78D4289BF477}" type="datetimeFigureOut">
              <a:rPr lang="es-CO" smtClean="0"/>
              <a:t>25/10/2022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FC8312-C499-4B6C-B0B1-A807B16F0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BE09968-4647-49CC-A007-B9B46118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1E49-9F64-464F-B4F9-891D9F328B5E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5B9C154-F1E1-412F-8EEE-F1F4393C2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624" y="32245"/>
            <a:ext cx="1178394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47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0CF862-516C-4D79-B1C8-AD88E071F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917BD3-6BD3-4BF2-BE7E-E2A0BA852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E84E7B-9B29-41DB-93AC-3250E674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1DF43-F0B3-4C47-8334-3450A5A0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E46-293A-4550-AC56-78D4289BF477}" type="datetimeFigureOut">
              <a:rPr lang="es-CO" smtClean="0"/>
              <a:t>25/10/2022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4DA42F-F599-44DA-8306-64244DD81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089C4A-6C8D-40B5-A59F-E6D35C2F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1E49-9F64-464F-B4F9-891D9F328B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348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60A11-D588-4A3D-85B1-F0AA822D8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5CDF8D-8602-4E27-86FF-91824EE41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B3700E-8250-4210-A9DC-2DD34C119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DA3F8D-722D-40FE-A6EC-2C0E5D1A1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50E46-293A-4550-AC56-78D4289BF477}" type="datetimeFigureOut">
              <a:rPr lang="es-CO" smtClean="0"/>
              <a:t>25/10/2022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EA3109-6D61-499B-9AE7-EECC01B8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069ECF-73B0-4CD6-BA55-F4ED43CDE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11E49-9F64-464F-B4F9-891D9F328B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671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2A0284-CB43-4F56-BFE6-2BFC3B263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4EAFE8-7580-44F1-B4FA-56EB837BA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1EDFCF-8272-43EC-AF0E-71351F7D0B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50E46-293A-4550-AC56-78D4289BF477}" type="datetimeFigureOut">
              <a:rPr lang="es-CO" smtClean="0"/>
              <a:t>25/10/2022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C6E413-D351-4EC2-B4BB-6BDBF1D8C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11764F-C38F-4984-9FB7-C9E722BED7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11E49-9F64-464F-B4F9-891D9F328B5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4676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02FB665-3012-4E1D-B59E-0E6655E5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E0765B-E313-4771-BE63-E2D46A368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CCC2B8-CE4D-458E-94A1-6F4D0BECC3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CA027-39E6-4AC7-97CF-18B726E9087C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1D3D74-457B-4F3B-9889-3A2D35DCF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F94AE4-253D-4030-B65D-A0D681507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86C4-47CA-40B2-B38E-45053D40C16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39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E231C-EE43-47C8-8C42-BB3F7C7B6E7F}" type="datetime1">
              <a:rPr lang="es-CO" smtClean="0"/>
              <a:t>25/10/2022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CO"/>
              <a:t>CD(28)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F3AC8-B6C9-4008-A2BE-2F736335D40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531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7.jpeg"/><Relationship Id="rId18" Type="http://schemas.openxmlformats.org/officeDocument/2006/relationships/image" Target="../media/image31.png"/><Relationship Id="rId3" Type="http://schemas.openxmlformats.org/officeDocument/2006/relationships/image" Target="../media/image20.png"/><Relationship Id="rId21" Type="http://schemas.openxmlformats.org/officeDocument/2006/relationships/image" Target="../media/image33.jpeg"/><Relationship Id="rId7" Type="http://schemas.openxmlformats.org/officeDocument/2006/relationships/image" Target="../media/image23.png"/><Relationship Id="rId12" Type="http://schemas.openxmlformats.org/officeDocument/2006/relationships/image" Target="../media/image36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0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24" Type="http://schemas.openxmlformats.org/officeDocument/2006/relationships/image" Target="../media/image40.png"/><Relationship Id="rId5" Type="http://schemas.openxmlformats.org/officeDocument/2006/relationships/image" Target="../media/image11.png"/><Relationship Id="rId15" Type="http://schemas.openxmlformats.org/officeDocument/2006/relationships/image" Target="../media/image29.png"/><Relationship Id="rId23" Type="http://schemas.openxmlformats.org/officeDocument/2006/relationships/image" Target="../media/image5.png"/><Relationship Id="rId10" Type="http://schemas.openxmlformats.org/officeDocument/2006/relationships/image" Target="../media/image25.png"/><Relationship Id="rId19" Type="http://schemas.openxmlformats.org/officeDocument/2006/relationships/image" Target="../media/image3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Relationship Id="rId14" Type="http://schemas.openxmlformats.org/officeDocument/2006/relationships/image" Target="../media/image28.jpg"/><Relationship Id="rId2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twitter.com/colombiainteli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www.colombiainteligente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3.jpe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jpe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8.jp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11" Type="http://schemas.openxmlformats.org/officeDocument/2006/relationships/image" Target="../media/image5.pn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8E0E679-1518-463D-9BC9-64FC8FC1E7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24" y="404458"/>
            <a:ext cx="7275647" cy="3778641"/>
          </a:xfrm>
          <a:prstGeom prst="rect">
            <a:avLst/>
          </a:prstGeom>
          <a:ln>
            <a:noFill/>
          </a:ln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E88ED8C1-A7A9-4E5D-8E8F-F3D0B20A8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7943" y="4357314"/>
            <a:ext cx="10348686" cy="1807632"/>
          </a:xfrm>
        </p:spPr>
        <p:txBody>
          <a:bodyPr anchor="ctr">
            <a:normAutofit/>
          </a:bodyPr>
          <a:lstStyle/>
          <a:p>
            <a:r>
              <a:rPr lang="es-CO" sz="4400" b="1" dirty="0">
                <a:latin typeface="Century Gothic" panose="020B0502020202020204" pitchFamily="34" charset="0"/>
              </a:rPr>
              <a:t>Alianza para la transformación del sector eléctrico colombiano</a:t>
            </a:r>
          </a:p>
        </p:txBody>
      </p:sp>
      <p:pic>
        <p:nvPicPr>
          <p:cNvPr id="4" name="Imagen 3" descr="Imagen que contiene exterior, campo, agua, pasto&#10;&#10;Descripción generada automáticamente">
            <a:extLst>
              <a:ext uri="{FF2B5EF4-FFF2-40B4-BE49-F238E27FC236}">
                <a16:creationId xmlns:a16="http://schemas.microsoft.com/office/drawing/2014/main" id="{1EB01C87-BD6E-4F69-93FB-A86840EE131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1"/>
            <a:ext cx="12192000" cy="68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25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Imagen que contiene exterior, nieve, esquiando, pendiente&#10;&#10;Descripción generada automáticamente">
            <a:extLst>
              <a:ext uri="{FF2B5EF4-FFF2-40B4-BE49-F238E27FC236}">
                <a16:creationId xmlns:a16="http://schemas.microsoft.com/office/drawing/2014/main" id="{2C59343B-D0BC-4EF8-8EC3-A64D49B736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317" cy="6856049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582FA0FD-4615-43F3-A769-C2C48CC93323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A7B0FEE-0D52-4E31-8F12-202AE6FE8F0A}"/>
              </a:ext>
            </a:extLst>
          </p:cNvPr>
          <p:cNvSpPr/>
          <p:nvPr/>
        </p:nvSpPr>
        <p:spPr>
          <a:xfrm>
            <a:off x="4605476" y="958612"/>
            <a:ext cx="1476000" cy="4200633"/>
          </a:xfrm>
          <a:prstGeom prst="rect">
            <a:avLst/>
          </a:prstGeom>
          <a:noFill/>
          <a:ln>
            <a:solidFill>
              <a:srgbClr val="4CC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CO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Taller RD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CO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Taller </a:t>
            </a:r>
            <a:r>
              <a:rPr lang="es-CO" sz="11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inter-operoperabilidad</a:t>
            </a:r>
            <a:endParaRPr lang="es-CO" sz="11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CO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O" sz="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CO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CO" sz="105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CO" sz="4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ASOCODIS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AUTOMATISA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CCB/CCI/CNO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COCME / MEM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IEEE (2)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Solar Decathlon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Big Data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AC0314E-6D5E-485B-AEF1-2BDDC7B75CCD}"/>
              </a:ext>
            </a:extLst>
          </p:cNvPr>
          <p:cNvSpPr/>
          <p:nvPr/>
        </p:nvSpPr>
        <p:spPr>
          <a:xfrm>
            <a:off x="6116538" y="957586"/>
            <a:ext cx="1476000" cy="4209908"/>
          </a:xfrm>
          <a:prstGeom prst="rect">
            <a:avLst/>
          </a:prstGeom>
          <a:noFill/>
          <a:ln>
            <a:solidFill>
              <a:srgbClr val="49B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Grid</a:t>
            </a: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-Edge WEF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Demanda Activa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ES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ES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ES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s-ES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ANDESCO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ANDICOM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WEC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MEM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CIER-FISE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2EC7E0-E070-40B8-A9AF-2996EA7DBBBF}"/>
              </a:ext>
            </a:extLst>
          </p:cNvPr>
          <p:cNvSpPr/>
          <p:nvPr/>
        </p:nvSpPr>
        <p:spPr>
          <a:xfrm>
            <a:off x="3087713" y="957297"/>
            <a:ext cx="1476000" cy="4200633"/>
          </a:xfrm>
          <a:prstGeom prst="rect">
            <a:avLst/>
          </a:prstGeom>
          <a:noFill/>
          <a:ln>
            <a:solidFill>
              <a:srgbClr val="50C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180975" marR="0" lvl="0" indent="-1809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USTDA –CI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1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UNAL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CCIE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ANDESCO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UNIPILOTO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IEEE (3) 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ASOCODIS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D7F141C-F763-435A-B473-A8D35A6435BB}"/>
              </a:ext>
            </a:extLst>
          </p:cNvPr>
          <p:cNvSpPr/>
          <p:nvPr/>
        </p:nvSpPr>
        <p:spPr>
          <a:xfrm>
            <a:off x="9151556" y="959828"/>
            <a:ext cx="1476000" cy="4200633"/>
          </a:xfrm>
          <a:prstGeom prst="rect">
            <a:avLst/>
          </a:prstGeom>
          <a:noFill/>
          <a:ln>
            <a:solidFill>
              <a:srgbClr val="4AB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Aplicación programas RD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Microrredes sostenibles ZNI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Retos (CIER)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Retos (MEM)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Retos AMI (CAC)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Beneficios AMI (ANDESCO)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ANDICOM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WEC (2)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ZNI – SSPD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CIGRE / ERIAC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FISE IEEE/CIGRE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CNO-Ciberseguridad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IEEE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0CCC303D-D811-4C8D-8E2B-6B916A5B944D}"/>
              </a:ext>
            </a:extLst>
          </p:cNvPr>
          <p:cNvSpPr/>
          <p:nvPr/>
        </p:nvSpPr>
        <p:spPr>
          <a:xfrm>
            <a:off x="7638966" y="961323"/>
            <a:ext cx="1476000" cy="4200633"/>
          </a:xfrm>
          <a:prstGeom prst="rect">
            <a:avLst/>
          </a:prstGeom>
          <a:noFill/>
          <a:ln>
            <a:solidFill>
              <a:srgbClr val="4BC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Retos espectro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Potencial programas RD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Revisión acuerdo CNO788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Revisión hoja de ruta 2030 (MEM)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Microrredes sostenibles ZNI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endParaRPr lang="es-ES" sz="11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endParaRPr lang="es-ES" sz="11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  <a:endParaRPr kumimoji="0" lang="es-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ANDESCO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ANDICOM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WEC (2)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ZNI – SSPD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MME – USAID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CIER – GD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CNO-Ciber.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Utility Day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F87875D-D9FC-45B6-889C-D20A909D90FC}"/>
              </a:ext>
            </a:extLst>
          </p:cNvPr>
          <p:cNvSpPr/>
          <p:nvPr/>
        </p:nvSpPr>
        <p:spPr>
          <a:xfrm>
            <a:off x="10672443" y="959828"/>
            <a:ext cx="1476000" cy="4200633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Fomento programas RD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Beneficios AMI (ANDESCO)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Programas RD – LBC (CAC)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Integración DER (WEC/COCIER)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Reto Cultura Energética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ANDICOM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CIGRE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CNO-Ciberseguridad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WEC (2)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IEEE (2)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7C570F-97F9-4224-A910-4BEDBFE9707D}"/>
              </a:ext>
            </a:extLst>
          </p:cNvPr>
          <p:cNvSpPr txBox="1"/>
          <p:nvPr/>
        </p:nvSpPr>
        <p:spPr>
          <a:xfrm>
            <a:off x="460480" y="148619"/>
            <a:ext cx="1127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Aportando para la transformación del sector …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C6204489-1D01-41A3-91BA-B2B4E83327A3}"/>
              </a:ext>
            </a:extLst>
          </p:cNvPr>
          <p:cNvSpPr/>
          <p:nvPr/>
        </p:nvSpPr>
        <p:spPr>
          <a:xfrm>
            <a:off x="3085490" y="5169078"/>
            <a:ext cx="1476000" cy="277091"/>
          </a:xfrm>
          <a:prstGeom prst="rect">
            <a:avLst/>
          </a:prstGeom>
          <a:solidFill>
            <a:srgbClr val="50C09F"/>
          </a:solidFill>
          <a:ln>
            <a:solidFill>
              <a:srgbClr val="50C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0FDE19E-7715-4CF4-8DF0-ED2B5DAEC75F}"/>
              </a:ext>
            </a:extLst>
          </p:cNvPr>
          <p:cNvSpPr/>
          <p:nvPr/>
        </p:nvSpPr>
        <p:spPr>
          <a:xfrm>
            <a:off x="4604682" y="5169592"/>
            <a:ext cx="1476000" cy="277091"/>
          </a:xfrm>
          <a:prstGeom prst="rect">
            <a:avLst/>
          </a:prstGeom>
          <a:solidFill>
            <a:srgbClr val="4CC381"/>
          </a:solidFill>
          <a:ln>
            <a:solidFill>
              <a:srgbClr val="4CC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70FCDBA-DDFF-4863-9C89-102C0B1F6259}"/>
              </a:ext>
            </a:extLst>
          </p:cNvPr>
          <p:cNvSpPr/>
          <p:nvPr/>
        </p:nvSpPr>
        <p:spPr>
          <a:xfrm>
            <a:off x="7638482" y="5169532"/>
            <a:ext cx="1476000" cy="277091"/>
          </a:xfrm>
          <a:prstGeom prst="rect">
            <a:avLst/>
          </a:prstGeom>
          <a:solidFill>
            <a:srgbClr val="4ABA48"/>
          </a:solidFill>
          <a:ln>
            <a:solidFill>
              <a:srgbClr val="4BC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4AB98DDC-69D2-4854-8EDB-84775711D242}"/>
              </a:ext>
            </a:extLst>
          </p:cNvPr>
          <p:cNvSpPr/>
          <p:nvPr/>
        </p:nvSpPr>
        <p:spPr>
          <a:xfrm rot="10800000">
            <a:off x="3621701" y="5457876"/>
            <a:ext cx="444073" cy="444500"/>
          </a:xfrm>
          <a:prstGeom prst="triangle">
            <a:avLst/>
          </a:prstGeom>
          <a:solidFill>
            <a:srgbClr val="50C09F">
              <a:alpha val="90000"/>
            </a:srgbClr>
          </a:solidFill>
          <a:ln>
            <a:solidFill>
              <a:srgbClr val="50C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256075EC-0495-4AE0-B9BD-4E58E5021404}"/>
              </a:ext>
            </a:extLst>
          </p:cNvPr>
          <p:cNvSpPr/>
          <p:nvPr/>
        </p:nvSpPr>
        <p:spPr>
          <a:xfrm rot="10800000">
            <a:off x="5117360" y="5446620"/>
            <a:ext cx="444073" cy="444500"/>
          </a:xfrm>
          <a:prstGeom prst="triangle">
            <a:avLst/>
          </a:prstGeom>
          <a:solidFill>
            <a:srgbClr val="4CC381">
              <a:alpha val="90000"/>
            </a:srgbClr>
          </a:solidFill>
          <a:ln>
            <a:solidFill>
              <a:srgbClr val="4CC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riángulo isósceles 10">
            <a:extLst>
              <a:ext uri="{FF2B5EF4-FFF2-40B4-BE49-F238E27FC236}">
                <a16:creationId xmlns:a16="http://schemas.microsoft.com/office/drawing/2014/main" id="{03665741-285E-4609-9A9D-BC249DEA9C07}"/>
              </a:ext>
            </a:extLst>
          </p:cNvPr>
          <p:cNvSpPr/>
          <p:nvPr/>
        </p:nvSpPr>
        <p:spPr>
          <a:xfrm rot="10800000">
            <a:off x="6638999" y="5437096"/>
            <a:ext cx="444073" cy="444500"/>
          </a:xfrm>
          <a:prstGeom prst="triangle">
            <a:avLst/>
          </a:prstGeom>
          <a:solidFill>
            <a:srgbClr val="4BC06A">
              <a:alpha val="90000"/>
            </a:srgbClr>
          </a:solidFill>
          <a:ln>
            <a:solidFill>
              <a:srgbClr val="4BC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riángulo isósceles 11">
            <a:extLst>
              <a:ext uri="{FF2B5EF4-FFF2-40B4-BE49-F238E27FC236}">
                <a16:creationId xmlns:a16="http://schemas.microsoft.com/office/drawing/2014/main" id="{0885166F-E6C6-44EC-8D4F-8A4B69AD8EC2}"/>
              </a:ext>
            </a:extLst>
          </p:cNvPr>
          <p:cNvSpPr/>
          <p:nvPr/>
        </p:nvSpPr>
        <p:spPr>
          <a:xfrm rot="10800000">
            <a:off x="8160740" y="5449604"/>
            <a:ext cx="444073" cy="444500"/>
          </a:xfrm>
          <a:prstGeom prst="triangle">
            <a:avLst/>
          </a:prstGeom>
          <a:solidFill>
            <a:srgbClr val="4ABA48">
              <a:alpha val="90000"/>
            </a:srgbClr>
          </a:solidFill>
          <a:ln>
            <a:solidFill>
              <a:srgbClr val="4BC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CCA2D98-DE0A-4069-9A1E-75CBEE9A696E}"/>
              </a:ext>
            </a:extLst>
          </p:cNvPr>
          <p:cNvSpPr/>
          <p:nvPr/>
        </p:nvSpPr>
        <p:spPr>
          <a:xfrm>
            <a:off x="5683" y="5860072"/>
            <a:ext cx="12180634" cy="267251"/>
          </a:xfrm>
          <a:prstGeom prst="rect">
            <a:avLst/>
          </a:prstGeom>
          <a:gradFill flip="none" rotWithShape="1">
            <a:gsLst>
              <a:gs pos="16000">
                <a:srgbClr val="58B4D1"/>
              </a:gs>
              <a:gs pos="0">
                <a:srgbClr val="5B9BD5"/>
              </a:gs>
              <a:gs pos="35000">
                <a:srgbClr val="4DC58D"/>
              </a:gs>
              <a:gs pos="53000">
                <a:srgbClr val="4BC174"/>
              </a:gs>
              <a:gs pos="72000">
                <a:srgbClr val="4ABA46"/>
              </a:gs>
              <a:gs pos="91000">
                <a:srgbClr val="70AD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769A8F5-11B6-42E1-A68E-9F1AB088373A}"/>
              </a:ext>
            </a:extLst>
          </p:cNvPr>
          <p:cNvSpPr/>
          <p:nvPr/>
        </p:nvSpPr>
        <p:spPr>
          <a:xfrm>
            <a:off x="9150387" y="5174355"/>
            <a:ext cx="1476000" cy="277091"/>
          </a:xfrm>
          <a:prstGeom prst="rect">
            <a:avLst/>
          </a:prstGeom>
          <a:solidFill>
            <a:srgbClr val="64B147"/>
          </a:solidFill>
          <a:ln>
            <a:solidFill>
              <a:srgbClr val="4AB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riángulo isósceles 14">
            <a:extLst>
              <a:ext uri="{FF2B5EF4-FFF2-40B4-BE49-F238E27FC236}">
                <a16:creationId xmlns:a16="http://schemas.microsoft.com/office/drawing/2014/main" id="{AFBE8D63-5E45-430C-97ED-B4215F32BE8B}"/>
              </a:ext>
            </a:extLst>
          </p:cNvPr>
          <p:cNvSpPr/>
          <p:nvPr/>
        </p:nvSpPr>
        <p:spPr>
          <a:xfrm rot="10800000">
            <a:off x="9685833" y="5437096"/>
            <a:ext cx="444073" cy="444500"/>
          </a:xfrm>
          <a:prstGeom prst="triangle">
            <a:avLst/>
          </a:prstGeom>
          <a:solidFill>
            <a:srgbClr val="64B147">
              <a:alpha val="90000"/>
            </a:srgbClr>
          </a:solidFill>
          <a:ln>
            <a:solidFill>
              <a:srgbClr val="4AB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D94F66DF-C6FE-4A38-B06D-2BDB91814D37}"/>
              </a:ext>
            </a:extLst>
          </p:cNvPr>
          <p:cNvSpPr/>
          <p:nvPr/>
        </p:nvSpPr>
        <p:spPr>
          <a:xfrm>
            <a:off x="3449694" y="5612384"/>
            <a:ext cx="762687" cy="7936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2014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91D50200-178A-4CA0-AC60-0C3FF018D27C}"/>
              </a:ext>
            </a:extLst>
          </p:cNvPr>
          <p:cNvSpPr/>
          <p:nvPr/>
        </p:nvSpPr>
        <p:spPr>
          <a:xfrm>
            <a:off x="4964540" y="5596684"/>
            <a:ext cx="762687" cy="7936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2015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487CC4E2-F5F2-400E-8ABE-ADE9C68655E5}"/>
              </a:ext>
            </a:extLst>
          </p:cNvPr>
          <p:cNvSpPr/>
          <p:nvPr/>
        </p:nvSpPr>
        <p:spPr>
          <a:xfrm>
            <a:off x="6479691" y="5596685"/>
            <a:ext cx="762687" cy="7936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2017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0A543C5-BD97-4B52-8CB1-B6BF22B9AA29}"/>
              </a:ext>
            </a:extLst>
          </p:cNvPr>
          <p:cNvSpPr/>
          <p:nvPr/>
        </p:nvSpPr>
        <p:spPr>
          <a:xfrm>
            <a:off x="7992602" y="5596686"/>
            <a:ext cx="762687" cy="7936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2018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88341A3-32D0-446A-9414-4407605CD233}"/>
              </a:ext>
            </a:extLst>
          </p:cNvPr>
          <p:cNvSpPr/>
          <p:nvPr/>
        </p:nvSpPr>
        <p:spPr>
          <a:xfrm>
            <a:off x="9518905" y="5596686"/>
            <a:ext cx="762687" cy="7936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2019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F023D9FF-E758-463E-8A72-320BD17C7E14}"/>
              </a:ext>
            </a:extLst>
          </p:cNvPr>
          <p:cNvSpPr/>
          <p:nvPr/>
        </p:nvSpPr>
        <p:spPr>
          <a:xfrm>
            <a:off x="6113898" y="5170669"/>
            <a:ext cx="1476000" cy="277091"/>
          </a:xfrm>
          <a:prstGeom prst="rect">
            <a:avLst/>
          </a:prstGeom>
          <a:solidFill>
            <a:srgbClr val="4BC06A"/>
          </a:solidFill>
          <a:ln>
            <a:solidFill>
              <a:srgbClr val="4BC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CFF3CB8F-A673-4C62-89DB-8B5D5E77D9F9}"/>
              </a:ext>
            </a:extLst>
          </p:cNvPr>
          <p:cNvSpPr/>
          <p:nvPr/>
        </p:nvSpPr>
        <p:spPr>
          <a:xfrm>
            <a:off x="10673655" y="5169592"/>
            <a:ext cx="1476000" cy="277091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riángulo isósceles 24">
            <a:extLst>
              <a:ext uri="{FF2B5EF4-FFF2-40B4-BE49-F238E27FC236}">
                <a16:creationId xmlns:a16="http://schemas.microsoft.com/office/drawing/2014/main" id="{D104D5EE-9799-4F25-B10B-E7C2A69F12AE}"/>
              </a:ext>
            </a:extLst>
          </p:cNvPr>
          <p:cNvSpPr/>
          <p:nvPr/>
        </p:nvSpPr>
        <p:spPr>
          <a:xfrm rot="10800000">
            <a:off x="11244822" y="5437096"/>
            <a:ext cx="444073" cy="444500"/>
          </a:xfrm>
          <a:prstGeom prst="triangle">
            <a:avLst/>
          </a:prstGeom>
          <a:solidFill>
            <a:srgbClr val="70AD47">
              <a:alpha val="90000"/>
            </a:srgb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B72F2CC7-0BCA-4092-9104-F5C56D8712AF}"/>
              </a:ext>
            </a:extLst>
          </p:cNvPr>
          <p:cNvSpPr/>
          <p:nvPr/>
        </p:nvSpPr>
        <p:spPr>
          <a:xfrm>
            <a:off x="11083603" y="5607887"/>
            <a:ext cx="762687" cy="7936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ADFCFDF-45F4-4521-B48D-0122F04C80A8}"/>
              </a:ext>
            </a:extLst>
          </p:cNvPr>
          <p:cNvSpPr txBox="1"/>
          <p:nvPr/>
        </p:nvSpPr>
        <p:spPr>
          <a:xfrm rot="16200000">
            <a:off x="-900285" y="2033204"/>
            <a:ext cx="218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Sesiones de trabajo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EC3EA8B-864E-4D84-8274-A9EEFA7738E8}"/>
              </a:ext>
            </a:extLst>
          </p:cNvPr>
          <p:cNvSpPr txBox="1"/>
          <p:nvPr/>
        </p:nvSpPr>
        <p:spPr>
          <a:xfrm rot="16200000">
            <a:off x="-582945" y="4111745"/>
            <a:ext cx="1544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Socialización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56D20C7E-E2D1-4539-B8EF-201DD8FBB73B}"/>
              </a:ext>
            </a:extLst>
          </p:cNvPr>
          <p:cNvGrpSpPr>
            <a:grpSpLocks noChangeAspect="1"/>
          </p:cNvGrpSpPr>
          <p:nvPr/>
        </p:nvGrpSpPr>
        <p:grpSpPr>
          <a:xfrm>
            <a:off x="10883762" y="126980"/>
            <a:ext cx="1179292" cy="540000"/>
            <a:chOff x="3021682" y="1925501"/>
            <a:chExt cx="6878916" cy="3149873"/>
          </a:xfrm>
        </p:grpSpPr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9788200C-7229-420E-9EC9-62750727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682" y="1925501"/>
              <a:ext cx="6878916" cy="3149873"/>
            </a:xfrm>
            <a:prstGeom prst="rect">
              <a:avLst/>
            </a:prstGeom>
          </p:spPr>
        </p:pic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2B4984D8-8994-4796-91A7-2752C4C90DD5}"/>
                </a:ext>
              </a:extLst>
            </p:cNvPr>
            <p:cNvSpPr/>
            <p:nvPr/>
          </p:nvSpPr>
          <p:spPr>
            <a:xfrm>
              <a:off x="9305925" y="2851150"/>
              <a:ext cx="190500" cy="184150"/>
            </a:xfrm>
            <a:custGeom>
              <a:avLst/>
              <a:gdLst>
                <a:gd name="connsiteX0" fmla="*/ 0 w 190500"/>
                <a:gd name="connsiteY0" fmla="*/ 0 h 184150"/>
                <a:gd name="connsiteX1" fmla="*/ 31750 w 190500"/>
                <a:gd name="connsiteY1" fmla="*/ 6350 h 184150"/>
                <a:gd name="connsiteX2" fmla="*/ 63500 w 190500"/>
                <a:gd name="connsiteY2" fmla="*/ 3175 h 184150"/>
                <a:gd name="connsiteX3" fmla="*/ 88900 w 190500"/>
                <a:gd name="connsiteY3" fmla="*/ 3175 h 184150"/>
                <a:gd name="connsiteX4" fmla="*/ 114300 w 190500"/>
                <a:gd name="connsiteY4" fmla="*/ 3175 h 184150"/>
                <a:gd name="connsiteX5" fmla="*/ 114300 w 190500"/>
                <a:gd name="connsiteY5" fmla="*/ 3175 h 184150"/>
                <a:gd name="connsiteX6" fmla="*/ 139700 w 190500"/>
                <a:gd name="connsiteY6" fmla="*/ 3175 h 184150"/>
                <a:gd name="connsiteX7" fmla="*/ 190500 w 190500"/>
                <a:gd name="connsiteY7" fmla="*/ 177800 h 184150"/>
                <a:gd name="connsiteX8" fmla="*/ 136525 w 190500"/>
                <a:gd name="connsiteY8" fmla="*/ 184150 h 184150"/>
                <a:gd name="connsiteX9" fmla="*/ 12700 w 190500"/>
                <a:gd name="connsiteY9" fmla="*/ 53975 h 184150"/>
                <a:gd name="connsiteX10" fmla="*/ 0 w 190500"/>
                <a:gd name="connsiteY10" fmla="*/ 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84150">
                  <a:moveTo>
                    <a:pt x="0" y="0"/>
                  </a:moveTo>
                  <a:lnTo>
                    <a:pt x="31750" y="6350"/>
                  </a:lnTo>
                  <a:lnTo>
                    <a:pt x="63500" y="3175"/>
                  </a:lnTo>
                  <a:lnTo>
                    <a:pt x="88900" y="3175"/>
                  </a:lnTo>
                  <a:lnTo>
                    <a:pt x="114300" y="3175"/>
                  </a:lnTo>
                  <a:lnTo>
                    <a:pt x="114300" y="3175"/>
                  </a:lnTo>
                  <a:lnTo>
                    <a:pt x="139700" y="3175"/>
                  </a:lnTo>
                  <a:lnTo>
                    <a:pt x="190500" y="177800"/>
                  </a:lnTo>
                  <a:lnTo>
                    <a:pt x="136525" y="184150"/>
                  </a:lnTo>
                  <a:lnTo>
                    <a:pt x="12700" y="53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A7D461AF-13D9-49F6-9623-8633D8A23D07}"/>
              </a:ext>
            </a:extLst>
          </p:cNvPr>
          <p:cNvSpPr/>
          <p:nvPr/>
        </p:nvSpPr>
        <p:spPr>
          <a:xfrm>
            <a:off x="1555552" y="958558"/>
            <a:ext cx="1476000" cy="4200633"/>
          </a:xfrm>
          <a:prstGeom prst="rect">
            <a:avLst/>
          </a:prstGeom>
          <a:noFill/>
          <a:ln>
            <a:solidFill>
              <a:srgbClr val="50C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Capacitación KOTRA-KEPCO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Jornada  estandarización SGIP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Misión Canadá</a:t>
            </a:r>
            <a:endParaRPr lang="es-CO" sz="11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Univ (8)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ANDESCO (2)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IEEE (3) 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CINTEL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MME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FISE</a:t>
            </a:r>
          </a:p>
          <a:p>
            <a:pPr marL="88900" indent="-88900">
              <a:buFont typeface="Arial" panose="020B0604020202020204" pitchFamily="34" charset="0"/>
              <a:buChar char="•"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CIER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8AD571D3-945F-4876-9A0B-392ABA338329}"/>
              </a:ext>
            </a:extLst>
          </p:cNvPr>
          <p:cNvSpPr/>
          <p:nvPr/>
        </p:nvSpPr>
        <p:spPr>
          <a:xfrm>
            <a:off x="1556504" y="5168434"/>
            <a:ext cx="1476000" cy="277091"/>
          </a:xfrm>
          <a:prstGeom prst="rect">
            <a:avLst/>
          </a:prstGeom>
          <a:solidFill>
            <a:srgbClr val="50C09F"/>
          </a:solidFill>
          <a:ln>
            <a:solidFill>
              <a:srgbClr val="50C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riángulo isósceles 42">
            <a:extLst>
              <a:ext uri="{FF2B5EF4-FFF2-40B4-BE49-F238E27FC236}">
                <a16:creationId xmlns:a16="http://schemas.microsoft.com/office/drawing/2014/main" id="{1EC33140-90AD-495F-993E-36E412814728}"/>
              </a:ext>
            </a:extLst>
          </p:cNvPr>
          <p:cNvSpPr/>
          <p:nvPr/>
        </p:nvSpPr>
        <p:spPr>
          <a:xfrm rot="10800000">
            <a:off x="2118568" y="5457232"/>
            <a:ext cx="444073" cy="444500"/>
          </a:xfrm>
          <a:prstGeom prst="triangle">
            <a:avLst/>
          </a:prstGeom>
          <a:solidFill>
            <a:srgbClr val="50C09F">
              <a:alpha val="90000"/>
            </a:srgbClr>
          </a:solidFill>
          <a:ln>
            <a:solidFill>
              <a:srgbClr val="50C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AFF9260D-0BE7-4232-89D2-3923F2ACD8A4}"/>
              </a:ext>
            </a:extLst>
          </p:cNvPr>
          <p:cNvSpPr/>
          <p:nvPr/>
        </p:nvSpPr>
        <p:spPr>
          <a:xfrm>
            <a:off x="1946561" y="5592690"/>
            <a:ext cx="762687" cy="7936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2013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BFC2D1E6-54C7-42F7-86BC-8BFCA4B9C498}"/>
              </a:ext>
            </a:extLst>
          </p:cNvPr>
          <p:cNvSpPr/>
          <p:nvPr/>
        </p:nvSpPr>
        <p:spPr>
          <a:xfrm>
            <a:off x="352100" y="958558"/>
            <a:ext cx="1155136" cy="4200633"/>
          </a:xfrm>
          <a:prstGeom prst="rect">
            <a:avLst/>
          </a:prstGeom>
          <a:noFill/>
          <a:ln>
            <a:solidFill>
              <a:srgbClr val="50C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180975" marR="0" lvl="0" indent="-18097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Misión US 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1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100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  <a:p>
            <a:pPr marL="88900" marR="0" lvl="0" indent="-88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CEPAL-ONU</a:t>
            </a:r>
          </a:p>
          <a:p>
            <a:pPr marL="88900" marR="0" lvl="0" indent="-88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BID-RAE</a:t>
            </a:r>
          </a:p>
          <a:p>
            <a:pPr marL="88900" marR="0" lvl="0" indent="-88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Foro LATAM</a:t>
            </a:r>
          </a:p>
          <a:p>
            <a:pPr marL="88900" marR="0" lvl="0" indent="-88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Metering</a:t>
            </a:r>
          </a:p>
          <a:p>
            <a:pPr marL="88900" marR="0" lvl="0" indent="-88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Jornada ISA</a:t>
            </a:r>
          </a:p>
          <a:p>
            <a:pPr marL="88900" marR="0" lvl="0" indent="-88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ASOCODIS</a:t>
            </a:r>
          </a:p>
          <a:p>
            <a:pPr marL="88900" marR="0" lvl="0" indent="-88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CNO/CAC</a:t>
            </a:r>
          </a:p>
          <a:p>
            <a:pPr marL="88900" marR="0" lvl="0" indent="-88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 sz="1100" b="1" dirty="0">
                <a:solidFill>
                  <a:prstClr val="white"/>
                </a:solidFill>
                <a:latin typeface="Century Gothic" panose="020B0502020202020204" pitchFamily="34" charset="0"/>
              </a:rPr>
              <a:t>COCME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CBD8E9E5-1FAF-45AD-89F5-9C203B70948B}"/>
              </a:ext>
            </a:extLst>
          </p:cNvPr>
          <p:cNvSpPr/>
          <p:nvPr/>
        </p:nvSpPr>
        <p:spPr>
          <a:xfrm>
            <a:off x="353052" y="5168434"/>
            <a:ext cx="1155136" cy="277091"/>
          </a:xfrm>
          <a:prstGeom prst="rect">
            <a:avLst/>
          </a:prstGeom>
          <a:solidFill>
            <a:srgbClr val="50C09F"/>
          </a:solidFill>
          <a:ln>
            <a:solidFill>
              <a:srgbClr val="50C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riángulo isósceles 48">
            <a:extLst>
              <a:ext uri="{FF2B5EF4-FFF2-40B4-BE49-F238E27FC236}">
                <a16:creationId xmlns:a16="http://schemas.microsoft.com/office/drawing/2014/main" id="{D20CC8BF-2F08-4369-A6A2-1EE14BF67503}"/>
              </a:ext>
            </a:extLst>
          </p:cNvPr>
          <p:cNvSpPr/>
          <p:nvPr/>
        </p:nvSpPr>
        <p:spPr>
          <a:xfrm rot="10800000">
            <a:off x="594252" y="5457232"/>
            <a:ext cx="444073" cy="444500"/>
          </a:xfrm>
          <a:prstGeom prst="triangle">
            <a:avLst/>
          </a:prstGeom>
          <a:solidFill>
            <a:srgbClr val="50C09F">
              <a:alpha val="90000"/>
            </a:srgbClr>
          </a:solidFill>
          <a:ln>
            <a:solidFill>
              <a:srgbClr val="50C0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5544C215-65AE-4982-89DE-EE0026A9AB01}"/>
              </a:ext>
            </a:extLst>
          </p:cNvPr>
          <p:cNvSpPr/>
          <p:nvPr/>
        </p:nvSpPr>
        <p:spPr>
          <a:xfrm>
            <a:off x="422245" y="5592690"/>
            <a:ext cx="762687" cy="7936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2012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38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Imagen que contiene exterior, nieve, esquiando, pendiente&#10;&#10;Descripción generada automáticamente">
            <a:extLst>
              <a:ext uri="{FF2B5EF4-FFF2-40B4-BE49-F238E27FC236}">
                <a16:creationId xmlns:a16="http://schemas.microsoft.com/office/drawing/2014/main" id="{2C59343B-D0BC-4EF8-8EC3-A64D49B73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317" cy="6856049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DEDBF8D0-D67F-4608-96A2-5854173728D7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77C570F-97F9-4224-A910-4BEDBFE9707D}"/>
              </a:ext>
            </a:extLst>
          </p:cNvPr>
          <p:cNvSpPr txBox="1"/>
          <p:nvPr/>
        </p:nvSpPr>
        <p:spPr>
          <a:xfrm>
            <a:off x="460480" y="148619"/>
            <a:ext cx="1127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Aportando para la transformación del sector …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D96931C-1ECF-416B-89C4-AF3C575FBBB8}"/>
              </a:ext>
            </a:extLst>
          </p:cNvPr>
          <p:cNvSpPr/>
          <p:nvPr/>
        </p:nvSpPr>
        <p:spPr>
          <a:xfrm>
            <a:off x="2551940" y="968137"/>
            <a:ext cx="1690487" cy="4200633"/>
          </a:xfrm>
          <a:prstGeom prst="rect">
            <a:avLst/>
          </a:prstGeom>
          <a:noFill/>
          <a:ln>
            <a:solidFill>
              <a:srgbClr val="55C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Estudio de factibilidad técnica y económica de soluciones de redes inteligentes para el sector eléctrico colombiano</a:t>
            </a:r>
            <a:endParaRPr kumimoji="0" lang="es-CO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F0CC86F-F434-4985-AF93-0882E4528CB7}"/>
              </a:ext>
            </a:extLst>
          </p:cNvPr>
          <p:cNvSpPr/>
          <p:nvPr/>
        </p:nvSpPr>
        <p:spPr>
          <a:xfrm>
            <a:off x="4466655" y="976636"/>
            <a:ext cx="1689647" cy="4209908"/>
          </a:xfrm>
          <a:prstGeom prst="rect">
            <a:avLst/>
          </a:prstGeom>
          <a:noFill/>
          <a:ln>
            <a:solidFill>
              <a:srgbClr val="49B8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Identificar el potencial de la demanda activa en Colombia.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D08CAFA-A070-4C9B-B689-E2471704315C}"/>
              </a:ext>
            </a:extLst>
          </p:cNvPr>
          <p:cNvSpPr/>
          <p:nvPr/>
        </p:nvSpPr>
        <p:spPr>
          <a:xfrm>
            <a:off x="651335" y="985872"/>
            <a:ext cx="1672765" cy="4200633"/>
          </a:xfrm>
          <a:prstGeom prst="rect">
            <a:avLst/>
          </a:prstGeom>
          <a:noFill/>
          <a:ln>
            <a:solidFill>
              <a:srgbClr val="5B96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9F7937B-E70B-4E5A-8C8B-CB606E757A5A}"/>
              </a:ext>
            </a:extLst>
          </p:cNvPr>
          <p:cNvSpPr/>
          <p:nvPr/>
        </p:nvSpPr>
        <p:spPr>
          <a:xfrm>
            <a:off x="8328196" y="966178"/>
            <a:ext cx="1672765" cy="4200633"/>
          </a:xfrm>
          <a:prstGeom prst="rect">
            <a:avLst/>
          </a:prstGeom>
          <a:noFill/>
          <a:ln>
            <a:solidFill>
              <a:srgbClr val="4AB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Programas RD </a:t>
            </a:r>
            <a:r>
              <a:rPr kumimoji="0" lang="es-E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PICGGme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Guía Arquitectura tecnológica – 3 casos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F4A6E957-3D4F-4A14-BF3A-AC38D7F5F56C}"/>
              </a:ext>
            </a:extLst>
          </p:cNvPr>
          <p:cNvSpPr/>
          <p:nvPr/>
        </p:nvSpPr>
        <p:spPr>
          <a:xfrm>
            <a:off x="6395274" y="980373"/>
            <a:ext cx="1672765" cy="4200633"/>
          </a:xfrm>
          <a:prstGeom prst="rect">
            <a:avLst/>
          </a:prstGeom>
          <a:noFill/>
          <a:ln>
            <a:solidFill>
              <a:srgbClr val="4BC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Demanda activa - </a:t>
            </a:r>
            <a:r>
              <a:rPr kumimoji="0" lang="es-E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PICGGme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Espectro misión critica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Diseño SNRI</a:t>
            </a:r>
            <a:endParaRPr lang="es-E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4E50E7B8-8C8E-4B30-981E-408844C868C6}"/>
              </a:ext>
            </a:extLst>
          </p:cNvPr>
          <p:cNvSpPr/>
          <p:nvPr/>
        </p:nvSpPr>
        <p:spPr>
          <a:xfrm>
            <a:off x="10247900" y="966178"/>
            <a:ext cx="1672765" cy="4200633"/>
          </a:xfrm>
          <a:prstGeom prst="rect">
            <a:avLst/>
          </a:prstGeom>
          <a:noFill/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Programas RD </a:t>
            </a:r>
            <a:r>
              <a:rPr kumimoji="0" lang="es-ES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PICGGme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Guía Arquitectura conexión DER, señales digitales, PMU, almacenamiento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Guía arquitectura AMI – 14 casos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AA67BD9-D4DB-417E-BB62-C0ADC8BE377B}"/>
              </a:ext>
            </a:extLst>
          </p:cNvPr>
          <p:cNvSpPr/>
          <p:nvPr/>
        </p:nvSpPr>
        <p:spPr>
          <a:xfrm>
            <a:off x="635620" y="5188128"/>
            <a:ext cx="1688620" cy="277091"/>
          </a:xfrm>
          <a:prstGeom prst="rect">
            <a:avLst/>
          </a:prstGeom>
          <a:solidFill>
            <a:srgbClr val="5B9BD5">
              <a:alpha val="90000"/>
            </a:srgb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19E0DD89-E2ED-425D-80DA-89069C36AE6F}"/>
              </a:ext>
            </a:extLst>
          </p:cNvPr>
          <p:cNvSpPr/>
          <p:nvPr/>
        </p:nvSpPr>
        <p:spPr>
          <a:xfrm>
            <a:off x="2553527" y="5169592"/>
            <a:ext cx="1688620" cy="277091"/>
          </a:xfrm>
          <a:prstGeom prst="rect">
            <a:avLst/>
          </a:prstGeom>
          <a:solidFill>
            <a:srgbClr val="55C3CF"/>
          </a:solidFill>
          <a:ln>
            <a:solidFill>
              <a:srgbClr val="54C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BFDB245-E61D-45F4-B4DE-249958242051}"/>
              </a:ext>
            </a:extLst>
          </p:cNvPr>
          <p:cNvSpPr/>
          <p:nvPr/>
        </p:nvSpPr>
        <p:spPr>
          <a:xfrm>
            <a:off x="6404316" y="5160005"/>
            <a:ext cx="1688620" cy="277091"/>
          </a:xfrm>
          <a:prstGeom prst="rect">
            <a:avLst/>
          </a:prstGeom>
          <a:solidFill>
            <a:srgbClr val="4BC174"/>
          </a:solidFill>
          <a:ln>
            <a:solidFill>
              <a:srgbClr val="4BC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riángulo isósceles 41">
            <a:extLst>
              <a:ext uri="{FF2B5EF4-FFF2-40B4-BE49-F238E27FC236}">
                <a16:creationId xmlns:a16="http://schemas.microsoft.com/office/drawing/2014/main" id="{F5A95578-6F3C-478D-A9BC-C0EEC219F16F}"/>
              </a:ext>
            </a:extLst>
          </p:cNvPr>
          <p:cNvSpPr/>
          <p:nvPr/>
        </p:nvSpPr>
        <p:spPr>
          <a:xfrm rot="10800000">
            <a:off x="1257893" y="5476926"/>
            <a:ext cx="444073" cy="444500"/>
          </a:xfrm>
          <a:prstGeom prst="triangle">
            <a:avLst/>
          </a:prstGeom>
          <a:solidFill>
            <a:srgbClr val="5B9BD5">
              <a:alpha val="90000"/>
            </a:srgbClr>
          </a:solidFill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riángulo isósceles 42">
            <a:extLst>
              <a:ext uri="{FF2B5EF4-FFF2-40B4-BE49-F238E27FC236}">
                <a16:creationId xmlns:a16="http://schemas.microsoft.com/office/drawing/2014/main" id="{B5B07DB8-B3B8-4893-9D75-82687F53F566}"/>
              </a:ext>
            </a:extLst>
          </p:cNvPr>
          <p:cNvSpPr/>
          <p:nvPr/>
        </p:nvSpPr>
        <p:spPr>
          <a:xfrm rot="10800000">
            <a:off x="3181747" y="5437096"/>
            <a:ext cx="444073" cy="444500"/>
          </a:xfrm>
          <a:prstGeom prst="triangle">
            <a:avLst/>
          </a:prstGeom>
          <a:solidFill>
            <a:srgbClr val="55C3CF">
              <a:alpha val="90000"/>
            </a:srgbClr>
          </a:solidFill>
          <a:ln>
            <a:solidFill>
              <a:srgbClr val="54C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riángulo isósceles 43">
            <a:extLst>
              <a:ext uri="{FF2B5EF4-FFF2-40B4-BE49-F238E27FC236}">
                <a16:creationId xmlns:a16="http://schemas.microsoft.com/office/drawing/2014/main" id="{FEB0F173-E1EB-4355-AEF7-2554ED1FC891}"/>
              </a:ext>
            </a:extLst>
          </p:cNvPr>
          <p:cNvSpPr/>
          <p:nvPr/>
        </p:nvSpPr>
        <p:spPr>
          <a:xfrm rot="10800000">
            <a:off x="5070081" y="5437096"/>
            <a:ext cx="444073" cy="444500"/>
          </a:xfrm>
          <a:prstGeom prst="triangle">
            <a:avLst/>
          </a:prstGeom>
          <a:solidFill>
            <a:srgbClr val="4DC58D">
              <a:alpha val="90000"/>
            </a:srgbClr>
          </a:solidFill>
          <a:ln>
            <a:solidFill>
              <a:srgbClr val="4DC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riángulo isósceles 44">
            <a:extLst>
              <a:ext uri="{FF2B5EF4-FFF2-40B4-BE49-F238E27FC236}">
                <a16:creationId xmlns:a16="http://schemas.microsoft.com/office/drawing/2014/main" id="{69376748-C85E-45EF-A01E-9CC03B8421C9}"/>
              </a:ext>
            </a:extLst>
          </p:cNvPr>
          <p:cNvSpPr/>
          <p:nvPr/>
        </p:nvSpPr>
        <p:spPr>
          <a:xfrm rot="10800000">
            <a:off x="7026589" y="5449604"/>
            <a:ext cx="444073" cy="444500"/>
          </a:xfrm>
          <a:prstGeom prst="triangle">
            <a:avLst/>
          </a:prstGeom>
          <a:solidFill>
            <a:srgbClr val="4BC174">
              <a:alpha val="90000"/>
            </a:srgbClr>
          </a:solidFill>
          <a:ln>
            <a:solidFill>
              <a:srgbClr val="4BC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CE9031D5-55C3-4F29-B6D3-FB17557C5D82}"/>
              </a:ext>
            </a:extLst>
          </p:cNvPr>
          <p:cNvSpPr/>
          <p:nvPr/>
        </p:nvSpPr>
        <p:spPr>
          <a:xfrm>
            <a:off x="651336" y="5802016"/>
            <a:ext cx="11269329" cy="262079"/>
          </a:xfrm>
          <a:prstGeom prst="rect">
            <a:avLst/>
          </a:prstGeom>
          <a:gradFill flip="none" rotWithShape="1">
            <a:gsLst>
              <a:gs pos="16000">
                <a:srgbClr val="58B4D1"/>
              </a:gs>
              <a:gs pos="0">
                <a:srgbClr val="5B9BD5"/>
              </a:gs>
              <a:gs pos="35000">
                <a:srgbClr val="4DC58D"/>
              </a:gs>
              <a:gs pos="53000">
                <a:srgbClr val="4BC174"/>
              </a:gs>
              <a:gs pos="72000">
                <a:srgbClr val="4ABA46"/>
              </a:gs>
              <a:gs pos="91000">
                <a:srgbClr val="70AD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77D94C15-B43F-4003-9C8A-8BA5E2393FB2}"/>
              </a:ext>
            </a:extLst>
          </p:cNvPr>
          <p:cNvSpPr/>
          <p:nvPr/>
        </p:nvSpPr>
        <p:spPr>
          <a:xfrm>
            <a:off x="8315120" y="5169592"/>
            <a:ext cx="1688620" cy="277091"/>
          </a:xfrm>
          <a:prstGeom prst="rect">
            <a:avLst/>
          </a:prstGeom>
          <a:solidFill>
            <a:srgbClr val="4ABA46"/>
          </a:solidFill>
          <a:ln>
            <a:solidFill>
              <a:srgbClr val="4AB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riángulo isósceles 47">
            <a:extLst>
              <a:ext uri="{FF2B5EF4-FFF2-40B4-BE49-F238E27FC236}">
                <a16:creationId xmlns:a16="http://schemas.microsoft.com/office/drawing/2014/main" id="{75B43147-AECB-4E6F-BC9F-A07AA68ABE3B}"/>
              </a:ext>
            </a:extLst>
          </p:cNvPr>
          <p:cNvSpPr/>
          <p:nvPr/>
        </p:nvSpPr>
        <p:spPr>
          <a:xfrm rot="10800000">
            <a:off x="8946293" y="5437096"/>
            <a:ext cx="444073" cy="444500"/>
          </a:xfrm>
          <a:prstGeom prst="triangle">
            <a:avLst/>
          </a:prstGeom>
          <a:solidFill>
            <a:srgbClr val="4ABA46">
              <a:alpha val="90000"/>
            </a:srgbClr>
          </a:solidFill>
          <a:ln>
            <a:solidFill>
              <a:srgbClr val="4ABA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017175B8-C835-4E80-8788-38E030D09454}"/>
              </a:ext>
            </a:extLst>
          </p:cNvPr>
          <p:cNvSpPr/>
          <p:nvPr/>
        </p:nvSpPr>
        <p:spPr>
          <a:xfrm>
            <a:off x="1098586" y="5612384"/>
            <a:ext cx="762687" cy="7936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2014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Elipse 49">
            <a:extLst>
              <a:ext uri="{FF2B5EF4-FFF2-40B4-BE49-F238E27FC236}">
                <a16:creationId xmlns:a16="http://schemas.microsoft.com/office/drawing/2014/main" id="{C7E0188D-C7F4-4A38-81AE-E5EA1B108E08}"/>
              </a:ext>
            </a:extLst>
          </p:cNvPr>
          <p:cNvSpPr/>
          <p:nvPr/>
        </p:nvSpPr>
        <p:spPr>
          <a:xfrm>
            <a:off x="3028927" y="5596684"/>
            <a:ext cx="762687" cy="7936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2015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Elipse 50">
            <a:extLst>
              <a:ext uri="{FF2B5EF4-FFF2-40B4-BE49-F238E27FC236}">
                <a16:creationId xmlns:a16="http://schemas.microsoft.com/office/drawing/2014/main" id="{1D23B637-6780-4DAD-9971-F8CEE4A89BC3}"/>
              </a:ext>
            </a:extLst>
          </p:cNvPr>
          <p:cNvSpPr/>
          <p:nvPr/>
        </p:nvSpPr>
        <p:spPr>
          <a:xfrm>
            <a:off x="4910773" y="5596685"/>
            <a:ext cx="762687" cy="7936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2017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EB03E9EA-2BC9-4BC1-9F23-D0A2F4D0530A}"/>
              </a:ext>
            </a:extLst>
          </p:cNvPr>
          <p:cNvSpPr/>
          <p:nvPr/>
        </p:nvSpPr>
        <p:spPr>
          <a:xfrm>
            <a:off x="6877501" y="5596686"/>
            <a:ext cx="762687" cy="7936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2018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9B2A8AFE-1F23-483F-BC0A-9891216958AD}"/>
              </a:ext>
            </a:extLst>
          </p:cNvPr>
          <p:cNvSpPr/>
          <p:nvPr/>
        </p:nvSpPr>
        <p:spPr>
          <a:xfrm>
            <a:off x="8786985" y="5596686"/>
            <a:ext cx="762687" cy="7936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2019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AE8ECFC2-E74D-486B-A845-25AF944355E9}"/>
              </a:ext>
            </a:extLst>
          </p:cNvPr>
          <p:cNvSpPr/>
          <p:nvPr/>
        </p:nvSpPr>
        <p:spPr>
          <a:xfrm>
            <a:off x="4478304" y="5186544"/>
            <a:ext cx="1688620" cy="277091"/>
          </a:xfrm>
          <a:prstGeom prst="rect">
            <a:avLst/>
          </a:prstGeom>
          <a:solidFill>
            <a:srgbClr val="4DC58D">
              <a:alpha val="90000"/>
            </a:srgbClr>
          </a:solidFill>
          <a:ln>
            <a:solidFill>
              <a:srgbClr val="4DC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4C98EF79-32CE-4EDF-A239-7472607A0165}"/>
              </a:ext>
            </a:extLst>
          </p:cNvPr>
          <p:cNvSpPr/>
          <p:nvPr/>
        </p:nvSpPr>
        <p:spPr>
          <a:xfrm>
            <a:off x="10234824" y="5169592"/>
            <a:ext cx="1688620" cy="277091"/>
          </a:xfrm>
          <a:prstGeom prst="rect">
            <a:avLst/>
          </a:prstGeom>
          <a:solidFill>
            <a:srgbClr val="70AD47"/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riángulo isósceles 55">
            <a:extLst>
              <a:ext uri="{FF2B5EF4-FFF2-40B4-BE49-F238E27FC236}">
                <a16:creationId xmlns:a16="http://schemas.microsoft.com/office/drawing/2014/main" id="{57858369-4967-4081-8B22-19B4235CD029}"/>
              </a:ext>
            </a:extLst>
          </p:cNvPr>
          <p:cNvSpPr/>
          <p:nvPr/>
        </p:nvSpPr>
        <p:spPr>
          <a:xfrm rot="10800000">
            <a:off x="10865997" y="5437096"/>
            <a:ext cx="444073" cy="444500"/>
          </a:xfrm>
          <a:prstGeom prst="triangle">
            <a:avLst/>
          </a:prstGeom>
          <a:solidFill>
            <a:srgbClr val="70AD47">
              <a:alpha val="90000"/>
            </a:srgbClr>
          </a:solidFill>
          <a:ln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133EC82D-B5DB-4A86-9255-B0C3D3D96317}"/>
              </a:ext>
            </a:extLst>
          </p:cNvPr>
          <p:cNvSpPr/>
          <p:nvPr/>
        </p:nvSpPr>
        <p:spPr>
          <a:xfrm>
            <a:off x="10706689" y="5607887"/>
            <a:ext cx="762687" cy="79362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solidFill>
              <a:srgbClr val="0038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2020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BFB60DDE-179D-4F40-83A1-1C84B8820285}"/>
              </a:ext>
            </a:extLst>
          </p:cNvPr>
          <p:cNvSpPr txBox="1"/>
          <p:nvPr/>
        </p:nvSpPr>
        <p:spPr>
          <a:xfrm rot="16200000">
            <a:off x="-725675" y="2033204"/>
            <a:ext cx="218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Proyectos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4E8DEF87-8EE8-42CF-81F1-3F2CEB53A362}"/>
              </a:ext>
            </a:extLst>
          </p:cNvPr>
          <p:cNvGrpSpPr>
            <a:grpSpLocks noChangeAspect="1"/>
          </p:cNvGrpSpPr>
          <p:nvPr/>
        </p:nvGrpSpPr>
        <p:grpSpPr>
          <a:xfrm>
            <a:off x="10883762" y="126980"/>
            <a:ext cx="1179292" cy="540000"/>
            <a:chOff x="3021682" y="1925501"/>
            <a:chExt cx="6878916" cy="3149873"/>
          </a:xfrm>
        </p:grpSpPr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65B22073-5CAF-4586-B312-0B614384B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682" y="1925501"/>
              <a:ext cx="6878916" cy="3149873"/>
            </a:xfrm>
            <a:prstGeom prst="rect">
              <a:avLst/>
            </a:prstGeom>
          </p:spPr>
        </p:pic>
        <p:sp>
          <p:nvSpPr>
            <p:cNvPr id="59" name="Forma libre: forma 58">
              <a:extLst>
                <a:ext uri="{FF2B5EF4-FFF2-40B4-BE49-F238E27FC236}">
                  <a16:creationId xmlns:a16="http://schemas.microsoft.com/office/drawing/2014/main" id="{2F184FF4-BF40-4D46-9FD8-A5EF4CEDAE6D}"/>
                </a:ext>
              </a:extLst>
            </p:cNvPr>
            <p:cNvSpPr/>
            <p:nvPr/>
          </p:nvSpPr>
          <p:spPr>
            <a:xfrm>
              <a:off x="9305925" y="2851150"/>
              <a:ext cx="190500" cy="184150"/>
            </a:xfrm>
            <a:custGeom>
              <a:avLst/>
              <a:gdLst>
                <a:gd name="connsiteX0" fmla="*/ 0 w 190500"/>
                <a:gd name="connsiteY0" fmla="*/ 0 h 184150"/>
                <a:gd name="connsiteX1" fmla="*/ 31750 w 190500"/>
                <a:gd name="connsiteY1" fmla="*/ 6350 h 184150"/>
                <a:gd name="connsiteX2" fmla="*/ 63500 w 190500"/>
                <a:gd name="connsiteY2" fmla="*/ 3175 h 184150"/>
                <a:gd name="connsiteX3" fmla="*/ 88900 w 190500"/>
                <a:gd name="connsiteY3" fmla="*/ 3175 h 184150"/>
                <a:gd name="connsiteX4" fmla="*/ 114300 w 190500"/>
                <a:gd name="connsiteY4" fmla="*/ 3175 h 184150"/>
                <a:gd name="connsiteX5" fmla="*/ 114300 w 190500"/>
                <a:gd name="connsiteY5" fmla="*/ 3175 h 184150"/>
                <a:gd name="connsiteX6" fmla="*/ 139700 w 190500"/>
                <a:gd name="connsiteY6" fmla="*/ 3175 h 184150"/>
                <a:gd name="connsiteX7" fmla="*/ 190500 w 190500"/>
                <a:gd name="connsiteY7" fmla="*/ 177800 h 184150"/>
                <a:gd name="connsiteX8" fmla="*/ 136525 w 190500"/>
                <a:gd name="connsiteY8" fmla="*/ 184150 h 184150"/>
                <a:gd name="connsiteX9" fmla="*/ 12700 w 190500"/>
                <a:gd name="connsiteY9" fmla="*/ 53975 h 184150"/>
                <a:gd name="connsiteX10" fmla="*/ 0 w 190500"/>
                <a:gd name="connsiteY10" fmla="*/ 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84150">
                  <a:moveTo>
                    <a:pt x="0" y="0"/>
                  </a:moveTo>
                  <a:lnTo>
                    <a:pt x="31750" y="6350"/>
                  </a:lnTo>
                  <a:lnTo>
                    <a:pt x="63500" y="3175"/>
                  </a:lnTo>
                  <a:lnTo>
                    <a:pt x="88900" y="3175"/>
                  </a:lnTo>
                  <a:lnTo>
                    <a:pt x="114300" y="3175"/>
                  </a:lnTo>
                  <a:lnTo>
                    <a:pt x="114300" y="3175"/>
                  </a:lnTo>
                  <a:lnTo>
                    <a:pt x="139700" y="3175"/>
                  </a:lnTo>
                  <a:lnTo>
                    <a:pt x="190500" y="177800"/>
                  </a:lnTo>
                  <a:lnTo>
                    <a:pt x="136525" y="184150"/>
                  </a:lnTo>
                  <a:lnTo>
                    <a:pt x="12700" y="53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214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Imagen que contiene exterior, nieve, esquiando, pendiente&#10;&#10;Descripción generada automáticamente">
            <a:extLst>
              <a:ext uri="{FF2B5EF4-FFF2-40B4-BE49-F238E27FC236}">
                <a16:creationId xmlns:a16="http://schemas.microsoft.com/office/drawing/2014/main" id="{481205A3-467A-4EEF-938D-5930C81240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317" cy="6856049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46609F89-042A-4A6D-9E8E-7CBED731A634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9E6A65E-5DEB-447B-A3EF-BB7A0AEC6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66" y="287101"/>
            <a:ext cx="9797831" cy="707886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¿En qué estamos hoy?</a:t>
            </a:r>
            <a:endParaRPr lang="en-US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Group 32">
            <a:extLst>
              <a:ext uri="{FF2B5EF4-FFF2-40B4-BE49-F238E27FC236}">
                <a16:creationId xmlns:a16="http://schemas.microsoft.com/office/drawing/2014/main" id="{579459B6-0970-485E-ABF4-C665B4463979}"/>
              </a:ext>
            </a:extLst>
          </p:cNvPr>
          <p:cNvGrpSpPr/>
          <p:nvPr/>
        </p:nvGrpSpPr>
        <p:grpSpPr>
          <a:xfrm>
            <a:off x="7162667" y="1787725"/>
            <a:ext cx="1485417" cy="3815543"/>
            <a:chOff x="6857867" y="1959175"/>
            <a:chExt cx="1485417" cy="3815543"/>
          </a:xfrm>
        </p:grpSpPr>
        <p:sp>
          <p:nvSpPr>
            <p:cNvPr id="9" name="Freeform: Shape 50">
              <a:extLst>
                <a:ext uri="{FF2B5EF4-FFF2-40B4-BE49-F238E27FC236}">
                  <a16:creationId xmlns:a16="http://schemas.microsoft.com/office/drawing/2014/main" id="{C249C60F-7CC4-41F5-BE91-29D3C6FA1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7867" y="1959175"/>
              <a:ext cx="1485417" cy="3360840"/>
            </a:xfrm>
            <a:custGeom>
              <a:avLst/>
              <a:gdLst>
                <a:gd name="connsiteX0" fmla="*/ 227834 w 1485417"/>
                <a:gd name="connsiteY0" fmla="*/ 0 h 3360840"/>
                <a:gd name="connsiteX1" fmla="*/ 309295 w 1485417"/>
                <a:gd name="connsiteY1" fmla="*/ 39238 h 3360840"/>
                <a:gd name="connsiteX2" fmla="*/ 1485417 w 1485417"/>
                <a:gd name="connsiteY2" fmla="*/ 2014739 h 3360840"/>
                <a:gd name="connsiteX3" fmla="*/ 1408731 w 1485417"/>
                <a:gd name="connsiteY3" fmla="*/ 2596386 h 3360840"/>
                <a:gd name="connsiteX4" fmla="*/ 1387653 w 1485417"/>
                <a:gd name="connsiteY4" fmla="*/ 2665827 h 3360840"/>
                <a:gd name="connsiteX5" fmla="*/ 1383452 w 1485417"/>
                <a:gd name="connsiteY5" fmla="*/ 2682164 h 3360840"/>
                <a:gd name="connsiteX6" fmla="*/ 1377957 w 1485417"/>
                <a:gd name="connsiteY6" fmla="*/ 2697769 h 3360840"/>
                <a:gd name="connsiteX7" fmla="*/ 1366135 w 1485417"/>
                <a:gd name="connsiteY7" fmla="*/ 2736716 h 3360840"/>
                <a:gd name="connsiteX8" fmla="*/ 1336706 w 1485417"/>
                <a:gd name="connsiteY8" fmla="*/ 2814915 h 3360840"/>
                <a:gd name="connsiteX9" fmla="*/ 1328628 w 1485417"/>
                <a:gd name="connsiteY9" fmla="*/ 2837857 h 3360840"/>
                <a:gd name="connsiteX10" fmla="*/ 1324650 w 1485417"/>
                <a:gd name="connsiteY10" fmla="*/ 2846950 h 3360840"/>
                <a:gd name="connsiteX11" fmla="*/ 1314429 w 1485417"/>
                <a:gd name="connsiteY11" fmla="*/ 2874110 h 3360840"/>
                <a:gd name="connsiteX12" fmla="*/ 1265908 w 1485417"/>
                <a:gd name="connsiteY12" fmla="*/ 2981252 h 3360840"/>
                <a:gd name="connsiteX13" fmla="*/ 1262926 w 1485417"/>
                <a:gd name="connsiteY13" fmla="*/ 2988071 h 3360840"/>
                <a:gd name="connsiteX14" fmla="*/ 1262180 w 1485417"/>
                <a:gd name="connsiteY14" fmla="*/ 2989484 h 3360840"/>
                <a:gd name="connsiteX15" fmla="*/ 1253742 w 1485417"/>
                <a:gd name="connsiteY15" fmla="*/ 3008118 h 3360840"/>
                <a:gd name="connsiteX16" fmla="*/ 1184203 w 1485417"/>
                <a:gd name="connsiteY16" fmla="*/ 3138287 h 3360840"/>
                <a:gd name="connsiteX17" fmla="*/ 1183396 w 1485417"/>
                <a:gd name="connsiteY17" fmla="*/ 3137821 h 3360840"/>
                <a:gd name="connsiteX18" fmla="*/ 1100795 w 1485417"/>
                <a:gd name="connsiteY18" fmla="*/ 3270159 h 3360840"/>
                <a:gd name="connsiteX19" fmla="*/ 1032990 w 1485417"/>
                <a:gd name="connsiteY19" fmla="*/ 3360840 h 3360840"/>
                <a:gd name="connsiteX20" fmla="*/ 795563 w 1485417"/>
                <a:gd name="connsiteY20" fmla="*/ 3360840 h 3360840"/>
                <a:gd name="connsiteX21" fmla="*/ 795563 w 1485417"/>
                <a:gd name="connsiteY21" fmla="*/ 3302953 h 3360840"/>
                <a:gd name="connsiteX22" fmla="*/ 798069 w 1485417"/>
                <a:gd name="connsiteY22" fmla="*/ 3300195 h 3360840"/>
                <a:gd name="connsiteX23" fmla="*/ 914423 w 1485417"/>
                <a:gd name="connsiteY23" fmla="*/ 3144570 h 3360840"/>
                <a:gd name="connsiteX24" fmla="*/ 1006864 w 1485417"/>
                <a:gd name="connsiteY24" fmla="*/ 2992371 h 3360840"/>
                <a:gd name="connsiteX25" fmla="*/ 1037796 w 1485417"/>
                <a:gd name="connsiteY25" fmla="*/ 2931925 h 3360840"/>
                <a:gd name="connsiteX26" fmla="*/ 1095679 w 1485417"/>
                <a:gd name="connsiteY26" fmla="*/ 2811731 h 3360840"/>
                <a:gd name="connsiteX27" fmla="*/ 1115304 w 1485417"/>
                <a:gd name="connsiteY27" fmla="*/ 2761433 h 3360840"/>
                <a:gd name="connsiteX28" fmla="*/ 1166352 w 1485417"/>
                <a:gd name="connsiteY28" fmla="*/ 2621909 h 3360840"/>
                <a:gd name="connsiteX29" fmla="*/ 1175437 w 1485417"/>
                <a:gd name="connsiteY29" fmla="*/ 2589313 h 3360840"/>
                <a:gd name="connsiteX30" fmla="*/ 1183593 w 1485417"/>
                <a:gd name="connsiteY30" fmla="*/ 2557579 h 3360840"/>
                <a:gd name="connsiteX31" fmla="*/ 1184282 w 1485417"/>
                <a:gd name="connsiteY31" fmla="*/ 2557579 h 3360840"/>
                <a:gd name="connsiteX32" fmla="*/ 1211589 w 1485417"/>
                <a:gd name="connsiteY32" fmla="*/ 2459603 h 3360840"/>
                <a:gd name="connsiteX33" fmla="*/ 249297 w 1485417"/>
                <a:gd name="connsiteY33" fmla="*/ 263651 h 3360840"/>
                <a:gd name="connsiteX34" fmla="*/ 11627 w 1485417"/>
                <a:gd name="connsiteY34" fmla="*/ 146345 h 3360840"/>
                <a:gd name="connsiteX35" fmla="*/ 0 w 1485417"/>
                <a:gd name="connsiteY35" fmla="*/ 142397 h 336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85417" h="3360840">
                  <a:moveTo>
                    <a:pt x="227834" y="0"/>
                  </a:moveTo>
                  <a:lnTo>
                    <a:pt x="309295" y="39238"/>
                  </a:lnTo>
                  <a:cubicBezTo>
                    <a:pt x="1009828" y="419748"/>
                    <a:pt x="1485417" y="1161832"/>
                    <a:pt x="1485417" y="2014739"/>
                  </a:cubicBezTo>
                  <a:cubicBezTo>
                    <a:pt x="1485417" y="2212037"/>
                    <a:pt x="1459394" y="2407523"/>
                    <a:pt x="1408731" y="2596386"/>
                  </a:cubicBezTo>
                  <a:lnTo>
                    <a:pt x="1387653" y="2665827"/>
                  </a:lnTo>
                  <a:lnTo>
                    <a:pt x="1383452" y="2682164"/>
                  </a:lnTo>
                  <a:lnTo>
                    <a:pt x="1377957" y="2697769"/>
                  </a:lnTo>
                  <a:lnTo>
                    <a:pt x="1366135" y="2736716"/>
                  </a:lnTo>
                  <a:lnTo>
                    <a:pt x="1336706" y="2814915"/>
                  </a:lnTo>
                  <a:lnTo>
                    <a:pt x="1328628" y="2837857"/>
                  </a:lnTo>
                  <a:lnTo>
                    <a:pt x="1324650" y="2846950"/>
                  </a:lnTo>
                  <a:lnTo>
                    <a:pt x="1314429" y="2874110"/>
                  </a:lnTo>
                  <a:lnTo>
                    <a:pt x="1265908" y="2981252"/>
                  </a:lnTo>
                  <a:lnTo>
                    <a:pt x="1262926" y="2988071"/>
                  </a:lnTo>
                  <a:lnTo>
                    <a:pt x="1262180" y="2989484"/>
                  </a:lnTo>
                  <a:lnTo>
                    <a:pt x="1253742" y="3008118"/>
                  </a:lnTo>
                  <a:cubicBezTo>
                    <a:pt x="1232030" y="3052172"/>
                    <a:pt x="1208844" y="3095587"/>
                    <a:pt x="1184203" y="3138287"/>
                  </a:cubicBezTo>
                  <a:lnTo>
                    <a:pt x="1183396" y="3137821"/>
                  </a:lnTo>
                  <a:lnTo>
                    <a:pt x="1100795" y="3270159"/>
                  </a:lnTo>
                  <a:lnTo>
                    <a:pt x="1032990" y="3360840"/>
                  </a:lnTo>
                  <a:lnTo>
                    <a:pt x="795563" y="3360840"/>
                  </a:lnTo>
                  <a:lnTo>
                    <a:pt x="795563" y="3302953"/>
                  </a:lnTo>
                  <a:lnTo>
                    <a:pt x="798069" y="3300195"/>
                  </a:lnTo>
                  <a:cubicBezTo>
                    <a:pt x="839261" y="3250276"/>
                    <a:pt x="878102" y="3198344"/>
                    <a:pt x="914423" y="3144570"/>
                  </a:cubicBezTo>
                  <a:lnTo>
                    <a:pt x="1006864" y="2992371"/>
                  </a:lnTo>
                  <a:lnTo>
                    <a:pt x="1037796" y="2931925"/>
                  </a:lnTo>
                  <a:lnTo>
                    <a:pt x="1095679" y="2811731"/>
                  </a:lnTo>
                  <a:lnTo>
                    <a:pt x="1115304" y="2761433"/>
                  </a:lnTo>
                  <a:lnTo>
                    <a:pt x="1166352" y="2621909"/>
                  </a:lnTo>
                  <a:lnTo>
                    <a:pt x="1175437" y="2589313"/>
                  </a:lnTo>
                  <a:lnTo>
                    <a:pt x="1183593" y="2557579"/>
                  </a:lnTo>
                  <a:lnTo>
                    <a:pt x="1184282" y="2557579"/>
                  </a:lnTo>
                  <a:lnTo>
                    <a:pt x="1211589" y="2459603"/>
                  </a:lnTo>
                  <a:cubicBezTo>
                    <a:pt x="1401338" y="1618765"/>
                    <a:pt x="1035241" y="717460"/>
                    <a:pt x="249297" y="263651"/>
                  </a:cubicBezTo>
                  <a:cubicBezTo>
                    <a:pt x="172469" y="219235"/>
                    <a:pt x="93067" y="180086"/>
                    <a:pt x="11627" y="146345"/>
                  </a:cubicBezTo>
                  <a:lnTo>
                    <a:pt x="0" y="142397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7">
              <a:extLst>
                <a:ext uri="{FF2B5EF4-FFF2-40B4-BE49-F238E27FC236}">
                  <a16:creationId xmlns:a16="http://schemas.microsoft.com/office/drawing/2014/main" id="{C12D4425-41D6-4881-B7BD-D58126F61C28}"/>
                </a:ext>
              </a:extLst>
            </p:cNvPr>
            <p:cNvSpPr/>
            <p:nvPr/>
          </p:nvSpPr>
          <p:spPr>
            <a:xfrm rot="7259074">
              <a:off x="7735102" y="4563353"/>
              <a:ext cx="648072" cy="343714"/>
            </a:xfrm>
            <a:custGeom>
              <a:avLst/>
              <a:gdLst>
                <a:gd name="connsiteX0" fmla="*/ 0 w 648072"/>
                <a:gd name="connsiteY0" fmla="*/ 343714 h 343714"/>
                <a:gd name="connsiteX1" fmla="*/ 0 w 648072"/>
                <a:gd name="connsiteY1" fmla="*/ 106829 h 343714"/>
                <a:gd name="connsiteX2" fmla="*/ 63220 w 648072"/>
                <a:gd name="connsiteY2" fmla="*/ 86485 h 343714"/>
                <a:gd name="connsiteX3" fmla="*/ 133603 w 648072"/>
                <a:gd name="connsiteY3" fmla="*/ 68807 h 343714"/>
                <a:gd name="connsiteX4" fmla="*/ 149772 w 648072"/>
                <a:gd name="connsiteY4" fmla="*/ 63998 h 343714"/>
                <a:gd name="connsiteX5" fmla="*/ 165979 w 648072"/>
                <a:gd name="connsiteY5" fmla="*/ 60675 h 343714"/>
                <a:gd name="connsiteX6" fmla="*/ 205454 w 648072"/>
                <a:gd name="connsiteY6" fmla="*/ 50760 h 343714"/>
                <a:gd name="connsiteX7" fmla="*/ 287645 w 648072"/>
                <a:gd name="connsiteY7" fmla="*/ 35732 h 343714"/>
                <a:gd name="connsiteX8" fmla="*/ 311472 w 648072"/>
                <a:gd name="connsiteY8" fmla="*/ 30847 h 343714"/>
                <a:gd name="connsiteX9" fmla="*/ 321315 w 648072"/>
                <a:gd name="connsiteY9" fmla="*/ 29576 h 343714"/>
                <a:gd name="connsiteX10" fmla="*/ 349862 w 648072"/>
                <a:gd name="connsiteY10" fmla="*/ 24357 h 343714"/>
                <a:gd name="connsiteX11" fmla="*/ 466694 w 648072"/>
                <a:gd name="connsiteY11" fmla="*/ 10796 h 343714"/>
                <a:gd name="connsiteX12" fmla="*/ 474075 w 648072"/>
                <a:gd name="connsiteY12" fmla="*/ 9842 h 343714"/>
                <a:gd name="connsiteX13" fmla="*/ 475671 w 648072"/>
                <a:gd name="connsiteY13" fmla="*/ 9755 h 343714"/>
                <a:gd name="connsiteX14" fmla="*/ 495990 w 648072"/>
                <a:gd name="connsiteY14" fmla="*/ 7396 h 343714"/>
                <a:gd name="connsiteX15" fmla="*/ 643383 w 648072"/>
                <a:gd name="connsiteY15" fmla="*/ 0 h 343714"/>
                <a:gd name="connsiteX16" fmla="*/ 643399 w 648072"/>
                <a:gd name="connsiteY16" fmla="*/ 932 h 343714"/>
                <a:gd name="connsiteX17" fmla="*/ 648072 w 648072"/>
                <a:gd name="connsiteY17" fmla="*/ 1012 h 343714"/>
                <a:gd name="connsiteX18" fmla="*/ 648072 w 648072"/>
                <a:gd name="connsiteY18" fmla="*/ 227346 h 343714"/>
                <a:gd name="connsiteX19" fmla="*/ 609584 w 648072"/>
                <a:gd name="connsiteY19" fmla="*/ 227152 h 343714"/>
                <a:gd name="connsiteX20" fmla="*/ 541839 w 648072"/>
                <a:gd name="connsiteY20" fmla="*/ 231752 h 343714"/>
                <a:gd name="connsiteX21" fmla="*/ 408998 w 648072"/>
                <a:gd name="connsiteY21" fmla="*/ 244005 h 343714"/>
                <a:gd name="connsiteX22" fmla="*/ 355774 w 648072"/>
                <a:gd name="connsiteY22" fmla="*/ 253075 h 343714"/>
                <a:gd name="connsiteX23" fmla="*/ 209879 w 648072"/>
                <a:gd name="connsiteY23" fmla="*/ 281139 h 343714"/>
                <a:gd name="connsiteX24" fmla="*/ 177258 w 648072"/>
                <a:gd name="connsiteY24" fmla="*/ 290131 h 343714"/>
                <a:gd name="connsiteX25" fmla="*/ 145853 w 648072"/>
                <a:gd name="connsiteY25" fmla="*/ 299475 h 343714"/>
                <a:gd name="connsiteX26" fmla="*/ 145498 w 648072"/>
                <a:gd name="connsiteY26" fmla="*/ 298885 h 343714"/>
                <a:gd name="connsiteX27" fmla="*/ 47445 w 648072"/>
                <a:gd name="connsiteY27" fmla="*/ 325913 h 34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8072" h="343714">
                  <a:moveTo>
                    <a:pt x="0" y="343714"/>
                  </a:moveTo>
                  <a:lnTo>
                    <a:pt x="0" y="106829"/>
                  </a:lnTo>
                  <a:lnTo>
                    <a:pt x="63220" y="86485"/>
                  </a:lnTo>
                  <a:lnTo>
                    <a:pt x="133603" y="68807"/>
                  </a:lnTo>
                  <a:lnTo>
                    <a:pt x="149772" y="63998"/>
                  </a:lnTo>
                  <a:lnTo>
                    <a:pt x="165979" y="60675"/>
                  </a:lnTo>
                  <a:lnTo>
                    <a:pt x="205454" y="50760"/>
                  </a:lnTo>
                  <a:lnTo>
                    <a:pt x="287645" y="35732"/>
                  </a:lnTo>
                  <a:lnTo>
                    <a:pt x="311472" y="30847"/>
                  </a:lnTo>
                  <a:lnTo>
                    <a:pt x="321315" y="29576"/>
                  </a:lnTo>
                  <a:lnTo>
                    <a:pt x="349862" y="24357"/>
                  </a:lnTo>
                  <a:lnTo>
                    <a:pt x="466694" y="10796"/>
                  </a:lnTo>
                  <a:lnTo>
                    <a:pt x="474075" y="9842"/>
                  </a:lnTo>
                  <a:lnTo>
                    <a:pt x="475671" y="9755"/>
                  </a:lnTo>
                  <a:lnTo>
                    <a:pt x="495990" y="7396"/>
                  </a:lnTo>
                  <a:cubicBezTo>
                    <a:pt x="544935" y="3330"/>
                    <a:pt x="594091" y="857"/>
                    <a:pt x="643383" y="0"/>
                  </a:cubicBezTo>
                  <a:lnTo>
                    <a:pt x="643399" y="932"/>
                  </a:lnTo>
                  <a:lnTo>
                    <a:pt x="648072" y="1012"/>
                  </a:lnTo>
                  <a:lnTo>
                    <a:pt x="648072" y="227346"/>
                  </a:lnTo>
                  <a:lnTo>
                    <a:pt x="609584" y="227152"/>
                  </a:lnTo>
                  <a:lnTo>
                    <a:pt x="541839" y="231752"/>
                  </a:lnTo>
                  <a:lnTo>
                    <a:pt x="408998" y="244005"/>
                  </a:lnTo>
                  <a:lnTo>
                    <a:pt x="355774" y="253075"/>
                  </a:lnTo>
                  <a:lnTo>
                    <a:pt x="209879" y="281139"/>
                  </a:lnTo>
                  <a:lnTo>
                    <a:pt x="177258" y="290131"/>
                  </a:lnTo>
                  <a:lnTo>
                    <a:pt x="145853" y="299475"/>
                  </a:lnTo>
                  <a:lnTo>
                    <a:pt x="145498" y="298885"/>
                  </a:lnTo>
                  <a:lnTo>
                    <a:pt x="47445" y="325913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10000"/>
                    <a:alpha val="0"/>
                  </a:schemeClr>
                </a:gs>
                <a:gs pos="100000">
                  <a:schemeClr val="bg2">
                    <a:lumMod val="10000"/>
                    <a:alpha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21">
              <a:extLst>
                <a:ext uri="{FF2B5EF4-FFF2-40B4-BE49-F238E27FC236}">
                  <a16:creationId xmlns:a16="http://schemas.microsoft.com/office/drawing/2014/main" id="{FA4DDC04-7041-499D-AECB-2EBC3CE9A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8159" y="4725084"/>
              <a:ext cx="614117" cy="1049634"/>
            </a:xfrm>
            <a:custGeom>
              <a:avLst/>
              <a:gdLst>
                <a:gd name="connsiteX0" fmla="*/ 0 w 614117"/>
                <a:gd name="connsiteY0" fmla="*/ 0 h 1049634"/>
                <a:gd name="connsiteX1" fmla="*/ 519641 w 614117"/>
                <a:gd name="connsiteY1" fmla="*/ 317397 h 1049634"/>
                <a:gd name="connsiteX2" fmla="*/ 519662 w 614117"/>
                <a:gd name="connsiteY2" fmla="*/ 317409 h 1049634"/>
                <a:gd name="connsiteX3" fmla="*/ 519673 w 614117"/>
                <a:gd name="connsiteY3" fmla="*/ 317416 h 1049634"/>
                <a:gd name="connsiteX4" fmla="*/ 614117 w 614117"/>
                <a:gd name="connsiteY4" fmla="*/ 371874 h 1049634"/>
                <a:gd name="connsiteX5" fmla="*/ 612620 w 614117"/>
                <a:gd name="connsiteY5" fmla="*/ 374188 h 1049634"/>
                <a:gd name="connsiteX6" fmla="*/ 489224 w 614117"/>
                <a:gd name="connsiteY6" fmla="*/ 564920 h 1049634"/>
                <a:gd name="connsiteX7" fmla="*/ 24014 w 614117"/>
                <a:gd name="connsiteY7" fmla="*/ 1040622 h 1049634"/>
                <a:gd name="connsiteX8" fmla="*/ 10788 w 614117"/>
                <a:gd name="connsiteY8" fmla="*/ 1049634 h 1049634"/>
                <a:gd name="connsiteX9" fmla="*/ 7786 w 614117"/>
                <a:gd name="connsiteY9" fmla="*/ 757556 h 1049634"/>
                <a:gd name="connsiteX10" fmla="*/ 7786 w 614117"/>
                <a:gd name="connsiteY10" fmla="*/ 757555 h 1049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4117" h="1049634">
                  <a:moveTo>
                    <a:pt x="0" y="0"/>
                  </a:moveTo>
                  <a:lnTo>
                    <a:pt x="519641" y="317397"/>
                  </a:lnTo>
                  <a:lnTo>
                    <a:pt x="519662" y="317409"/>
                  </a:lnTo>
                  <a:lnTo>
                    <a:pt x="519673" y="317416"/>
                  </a:lnTo>
                  <a:lnTo>
                    <a:pt x="614117" y="371874"/>
                  </a:lnTo>
                  <a:lnTo>
                    <a:pt x="612620" y="374188"/>
                  </a:lnTo>
                  <a:lnTo>
                    <a:pt x="489224" y="564920"/>
                  </a:lnTo>
                  <a:cubicBezTo>
                    <a:pt x="356015" y="749553"/>
                    <a:pt x="198632" y="908739"/>
                    <a:pt x="24014" y="1040622"/>
                  </a:cubicBezTo>
                  <a:lnTo>
                    <a:pt x="10788" y="1049634"/>
                  </a:lnTo>
                  <a:lnTo>
                    <a:pt x="7786" y="757556"/>
                  </a:lnTo>
                  <a:lnTo>
                    <a:pt x="7786" y="757555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12" name="Group 68">
            <a:extLst>
              <a:ext uri="{FF2B5EF4-FFF2-40B4-BE49-F238E27FC236}">
                <a16:creationId xmlns:a16="http://schemas.microsoft.com/office/drawing/2014/main" id="{C0AAB5D2-1E98-41BE-980A-8A2770EB40C7}"/>
              </a:ext>
            </a:extLst>
          </p:cNvPr>
          <p:cNvGrpSpPr/>
          <p:nvPr/>
        </p:nvGrpSpPr>
        <p:grpSpPr>
          <a:xfrm>
            <a:off x="4171488" y="4080859"/>
            <a:ext cx="3463207" cy="1967816"/>
            <a:chOff x="3866688" y="4252309"/>
            <a:chExt cx="3463207" cy="1967816"/>
          </a:xfrm>
        </p:grpSpPr>
        <p:sp>
          <p:nvSpPr>
            <p:cNvPr id="13" name="Freeform: Shape 52">
              <a:extLst>
                <a:ext uri="{FF2B5EF4-FFF2-40B4-BE49-F238E27FC236}">
                  <a16:creationId xmlns:a16="http://schemas.microsoft.com/office/drawing/2014/main" id="{E57D994E-B4AB-4374-A40F-97D87836A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474" y="4653135"/>
              <a:ext cx="3373421" cy="1566990"/>
            </a:xfrm>
            <a:custGeom>
              <a:avLst/>
              <a:gdLst>
                <a:gd name="connsiteX0" fmla="*/ 0 w 3373421"/>
                <a:gd name="connsiteY0" fmla="*/ 0 h 1566990"/>
                <a:gd name="connsiteX1" fmla="*/ 238885 w 3373421"/>
                <a:gd name="connsiteY1" fmla="*/ 0 h 1566990"/>
                <a:gd name="connsiteX2" fmla="*/ 278109 w 3373421"/>
                <a:gd name="connsiteY2" fmla="*/ 107251 h 1566990"/>
                <a:gd name="connsiteX3" fmla="*/ 363179 w 3373421"/>
                <a:gd name="connsiteY3" fmla="*/ 283979 h 1566990"/>
                <a:gd name="connsiteX4" fmla="*/ 432646 w 3373421"/>
                <a:gd name="connsiteY4" fmla="*/ 398411 h 1566990"/>
                <a:gd name="connsiteX5" fmla="*/ 479876 w 3373421"/>
                <a:gd name="connsiteY5" fmla="*/ 471420 h 1566990"/>
                <a:gd name="connsiteX6" fmla="*/ 552731 w 3373421"/>
                <a:gd name="connsiteY6" fmla="*/ 568920 h 1566990"/>
                <a:gd name="connsiteX7" fmla="*/ 597594 w 3373421"/>
                <a:gd name="connsiteY7" fmla="*/ 624944 h 1566990"/>
                <a:gd name="connsiteX8" fmla="*/ 685475 w 3373421"/>
                <a:gd name="connsiteY8" fmla="*/ 721709 h 1566990"/>
                <a:gd name="connsiteX9" fmla="*/ 729796 w 3373421"/>
                <a:gd name="connsiteY9" fmla="*/ 766920 h 1566990"/>
                <a:gd name="connsiteX10" fmla="*/ 769753 w 3373421"/>
                <a:gd name="connsiteY10" fmla="*/ 803261 h 1566990"/>
                <a:gd name="connsiteX11" fmla="*/ 765423 w 3373421"/>
                <a:gd name="connsiteY11" fmla="*/ 803261 h 1566990"/>
                <a:gd name="connsiteX12" fmla="*/ 768742 w 3373421"/>
                <a:gd name="connsiteY12" fmla="*/ 806647 h 1566990"/>
                <a:gd name="connsiteX13" fmla="*/ 3151132 w 3373421"/>
                <a:gd name="connsiteY13" fmla="*/ 1071356 h 1566990"/>
                <a:gd name="connsiteX14" fmla="*/ 3370634 w 3373421"/>
                <a:gd name="connsiteY14" fmla="*/ 924745 h 1566990"/>
                <a:gd name="connsiteX15" fmla="*/ 3371449 w 3373421"/>
                <a:gd name="connsiteY15" fmla="*/ 1004065 h 1566990"/>
                <a:gd name="connsiteX16" fmla="*/ 3371449 w 3373421"/>
                <a:gd name="connsiteY16" fmla="*/ 1004066 h 1566990"/>
                <a:gd name="connsiteX17" fmla="*/ 3373421 w 3373421"/>
                <a:gd name="connsiteY17" fmla="*/ 1195885 h 1566990"/>
                <a:gd name="connsiteX18" fmla="*/ 3315592 w 3373421"/>
                <a:gd name="connsiteY18" fmla="*/ 1235286 h 1566990"/>
                <a:gd name="connsiteX19" fmla="*/ 1017059 w 3373421"/>
                <a:gd name="connsiteY19" fmla="*/ 1265865 h 1566990"/>
                <a:gd name="connsiteX20" fmla="*/ 551844 w 3373421"/>
                <a:gd name="connsiteY20" fmla="*/ 908924 h 1566990"/>
                <a:gd name="connsiteX21" fmla="*/ 459137 w 3373421"/>
                <a:gd name="connsiteY21" fmla="*/ 803261 h 1566990"/>
                <a:gd name="connsiteX22" fmla="*/ 456480 w 3373421"/>
                <a:gd name="connsiteY22" fmla="*/ 803261 h 1566990"/>
                <a:gd name="connsiteX23" fmla="*/ 407402 w 3373421"/>
                <a:gd name="connsiteY23" fmla="*/ 749223 h 1566990"/>
                <a:gd name="connsiteX24" fmla="*/ 377648 w 3373421"/>
                <a:gd name="connsiteY24" fmla="*/ 710385 h 1566990"/>
                <a:gd name="connsiteX25" fmla="*/ 358502 w 3373421"/>
                <a:gd name="connsiteY25" fmla="*/ 688563 h 1566990"/>
                <a:gd name="connsiteX26" fmla="*/ 341825 w 3373421"/>
                <a:gd name="connsiteY26" fmla="*/ 663624 h 1566990"/>
                <a:gd name="connsiteX27" fmla="*/ 308954 w 3373421"/>
                <a:gd name="connsiteY27" fmla="*/ 620717 h 1566990"/>
                <a:gd name="connsiteX28" fmla="*/ 219789 w 3373421"/>
                <a:gd name="connsiteY28" fmla="*/ 485144 h 1566990"/>
                <a:gd name="connsiteX29" fmla="*/ 211056 w 3373421"/>
                <a:gd name="connsiteY29" fmla="*/ 468073 h 1566990"/>
                <a:gd name="connsiteX30" fmla="*/ 194839 w 3373421"/>
                <a:gd name="connsiteY30" fmla="*/ 443823 h 1566990"/>
                <a:gd name="connsiteX31" fmla="*/ 197782 w 3373421"/>
                <a:gd name="connsiteY31" fmla="*/ 442126 h 1566990"/>
                <a:gd name="connsiteX32" fmla="*/ 71210 w 3373421"/>
                <a:gd name="connsiteY32" fmla="*/ 194702 h 1566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73421" h="1566990">
                  <a:moveTo>
                    <a:pt x="0" y="0"/>
                  </a:moveTo>
                  <a:lnTo>
                    <a:pt x="238885" y="0"/>
                  </a:lnTo>
                  <a:lnTo>
                    <a:pt x="278109" y="107251"/>
                  </a:lnTo>
                  <a:cubicBezTo>
                    <a:pt x="303666" y="167720"/>
                    <a:pt x="332079" y="226686"/>
                    <a:pt x="363179" y="283979"/>
                  </a:cubicBezTo>
                  <a:lnTo>
                    <a:pt x="432646" y="398411"/>
                  </a:lnTo>
                  <a:lnTo>
                    <a:pt x="479876" y="471420"/>
                  </a:lnTo>
                  <a:lnTo>
                    <a:pt x="552731" y="568920"/>
                  </a:lnTo>
                  <a:lnTo>
                    <a:pt x="597594" y="624944"/>
                  </a:lnTo>
                  <a:lnTo>
                    <a:pt x="685475" y="721709"/>
                  </a:lnTo>
                  <a:lnTo>
                    <a:pt x="729796" y="766920"/>
                  </a:lnTo>
                  <a:lnTo>
                    <a:pt x="769753" y="803261"/>
                  </a:lnTo>
                  <a:lnTo>
                    <a:pt x="765423" y="803261"/>
                  </a:lnTo>
                  <a:lnTo>
                    <a:pt x="768742" y="806647"/>
                  </a:lnTo>
                  <a:cubicBezTo>
                    <a:pt x="1401915" y="1391157"/>
                    <a:pt x="2365542" y="1524729"/>
                    <a:pt x="3151132" y="1071356"/>
                  </a:cubicBezTo>
                  <a:lnTo>
                    <a:pt x="3370634" y="924745"/>
                  </a:lnTo>
                  <a:lnTo>
                    <a:pt x="3371449" y="1004065"/>
                  </a:lnTo>
                  <a:lnTo>
                    <a:pt x="3371449" y="1004066"/>
                  </a:lnTo>
                  <a:lnTo>
                    <a:pt x="3373421" y="1195885"/>
                  </a:lnTo>
                  <a:lnTo>
                    <a:pt x="3315592" y="1235286"/>
                  </a:lnTo>
                  <a:cubicBezTo>
                    <a:pt x="2636020" y="1651363"/>
                    <a:pt x="1755823" y="1692055"/>
                    <a:pt x="1017059" y="1265865"/>
                  </a:cubicBezTo>
                  <a:cubicBezTo>
                    <a:pt x="846287" y="1167277"/>
                    <a:pt x="690048" y="1047114"/>
                    <a:pt x="551844" y="908924"/>
                  </a:cubicBezTo>
                  <a:lnTo>
                    <a:pt x="459137" y="803261"/>
                  </a:lnTo>
                  <a:lnTo>
                    <a:pt x="456480" y="803261"/>
                  </a:lnTo>
                  <a:lnTo>
                    <a:pt x="407402" y="749223"/>
                  </a:lnTo>
                  <a:lnTo>
                    <a:pt x="377648" y="710385"/>
                  </a:lnTo>
                  <a:lnTo>
                    <a:pt x="358502" y="688563"/>
                  </a:lnTo>
                  <a:lnTo>
                    <a:pt x="341825" y="663624"/>
                  </a:lnTo>
                  <a:lnTo>
                    <a:pt x="308954" y="620717"/>
                  </a:lnTo>
                  <a:cubicBezTo>
                    <a:pt x="277659" y="576678"/>
                    <a:pt x="247910" y="531460"/>
                    <a:pt x="219789" y="485144"/>
                  </a:cubicBezTo>
                  <a:lnTo>
                    <a:pt x="211056" y="468073"/>
                  </a:lnTo>
                  <a:lnTo>
                    <a:pt x="194839" y="443823"/>
                  </a:lnTo>
                  <a:lnTo>
                    <a:pt x="197782" y="442126"/>
                  </a:lnTo>
                  <a:lnTo>
                    <a:pt x="71210" y="194702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8">
              <a:extLst>
                <a:ext uri="{FF2B5EF4-FFF2-40B4-BE49-F238E27FC236}">
                  <a16:creationId xmlns:a16="http://schemas.microsoft.com/office/drawing/2014/main" id="{CC81CB8D-EE4A-483D-93AE-AB7A9C0ED488}"/>
                </a:ext>
              </a:extLst>
            </p:cNvPr>
            <p:cNvSpPr/>
            <p:nvPr/>
          </p:nvSpPr>
          <p:spPr>
            <a:xfrm rot="14400000">
              <a:off x="4122046" y="5118161"/>
              <a:ext cx="648072" cy="326234"/>
            </a:xfrm>
            <a:custGeom>
              <a:avLst/>
              <a:gdLst>
                <a:gd name="connsiteX0" fmla="*/ 648072 w 648072"/>
                <a:gd name="connsiteY0" fmla="*/ 226527 h 326234"/>
                <a:gd name="connsiteX1" fmla="*/ 551470 w 648072"/>
                <a:gd name="connsiteY1" fmla="*/ 228653 h 326234"/>
                <a:gd name="connsiteX2" fmla="*/ 464627 w 648072"/>
                <a:gd name="connsiteY2" fmla="*/ 233051 h 326234"/>
                <a:gd name="connsiteX3" fmla="*/ 343762 w 648072"/>
                <a:gd name="connsiteY3" fmla="*/ 247395 h 326234"/>
                <a:gd name="connsiteX4" fmla="*/ 272813 w 648072"/>
                <a:gd name="connsiteY4" fmla="*/ 258235 h 326234"/>
                <a:gd name="connsiteX5" fmla="*/ 145071 w 648072"/>
                <a:gd name="connsiteY5" fmla="*/ 285960 h 326234"/>
                <a:gd name="connsiteX6" fmla="*/ 83757 w 648072"/>
                <a:gd name="connsiteY6" fmla="*/ 301738 h 326234"/>
                <a:gd name="connsiteX7" fmla="*/ 32306 w 648072"/>
                <a:gd name="connsiteY7" fmla="*/ 318171 h 326234"/>
                <a:gd name="connsiteX8" fmla="*/ 34471 w 648072"/>
                <a:gd name="connsiteY8" fmla="*/ 314421 h 326234"/>
                <a:gd name="connsiteX9" fmla="*/ 29879 w 648072"/>
                <a:gd name="connsiteY9" fmla="*/ 315602 h 326234"/>
                <a:gd name="connsiteX10" fmla="*/ 0 w 648072"/>
                <a:gd name="connsiteY10" fmla="*/ 326234 h 326234"/>
                <a:gd name="connsiteX11" fmla="*/ 0 w 648072"/>
                <a:gd name="connsiteY11" fmla="*/ 93508 h 326234"/>
                <a:gd name="connsiteX12" fmla="*/ 49754 w 648072"/>
                <a:gd name="connsiteY12" fmla="*/ 76625 h 326234"/>
                <a:gd name="connsiteX13" fmla="*/ 187614 w 648072"/>
                <a:gd name="connsiteY13" fmla="*/ 49170 h 326234"/>
                <a:gd name="connsiteX14" fmla="*/ 188943 w 648072"/>
                <a:gd name="connsiteY14" fmla="*/ 46869 h 326234"/>
                <a:gd name="connsiteX15" fmla="*/ 260280 w 648072"/>
                <a:gd name="connsiteY15" fmla="*/ 31385 h 326234"/>
                <a:gd name="connsiteX16" fmla="*/ 308792 w 648072"/>
                <a:gd name="connsiteY16" fmla="*/ 25036 h 326234"/>
                <a:gd name="connsiteX17" fmla="*/ 337263 w 648072"/>
                <a:gd name="connsiteY17" fmla="*/ 19366 h 326234"/>
                <a:gd name="connsiteX18" fmla="*/ 367199 w 648072"/>
                <a:gd name="connsiteY18" fmla="*/ 17393 h 326234"/>
                <a:gd name="connsiteX19" fmla="*/ 420793 w 648072"/>
                <a:gd name="connsiteY19" fmla="*/ 10379 h 326234"/>
                <a:gd name="connsiteX20" fmla="*/ 582786 w 648072"/>
                <a:gd name="connsiteY20" fmla="*/ 947 h 326234"/>
                <a:gd name="connsiteX21" fmla="*/ 601936 w 648072"/>
                <a:gd name="connsiteY21" fmla="*/ 1919 h 326234"/>
                <a:gd name="connsiteX22" fmla="*/ 631046 w 648072"/>
                <a:gd name="connsiteY22" fmla="*/ 0 h 326234"/>
                <a:gd name="connsiteX23" fmla="*/ 631044 w 648072"/>
                <a:gd name="connsiteY23" fmla="*/ 3397 h 326234"/>
                <a:gd name="connsiteX24" fmla="*/ 648072 w 648072"/>
                <a:gd name="connsiteY24" fmla="*/ 4262 h 326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48072" h="326234">
                  <a:moveTo>
                    <a:pt x="648072" y="226527"/>
                  </a:moveTo>
                  <a:lnTo>
                    <a:pt x="551470" y="228653"/>
                  </a:lnTo>
                  <a:lnTo>
                    <a:pt x="464627" y="233051"/>
                  </a:lnTo>
                  <a:lnTo>
                    <a:pt x="343762" y="247395"/>
                  </a:lnTo>
                  <a:lnTo>
                    <a:pt x="272813" y="258235"/>
                  </a:lnTo>
                  <a:lnTo>
                    <a:pt x="145071" y="285960"/>
                  </a:lnTo>
                  <a:lnTo>
                    <a:pt x="83757" y="301738"/>
                  </a:lnTo>
                  <a:lnTo>
                    <a:pt x="32306" y="318171"/>
                  </a:lnTo>
                  <a:lnTo>
                    <a:pt x="34471" y="314421"/>
                  </a:lnTo>
                  <a:lnTo>
                    <a:pt x="29879" y="315602"/>
                  </a:lnTo>
                  <a:lnTo>
                    <a:pt x="0" y="326234"/>
                  </a:lnTo>
                  <a:lnTo>
                    <a:pt x="0" y="93508"/>
                  </a:lnTo>
                  <a:lnTo>
                    <a:pt x="49754" y="76625"/>
                  </a:lnTo>
                  <a:lnTo>
                    <a:pt x="187614" y="49170"/>
                  </a:lnTo>
                  <a:lnTo>
                    <a:pt x="188943" y="46869"/>
                  </a:lnTo>
                  <a:lnTo>
                    <a:pt x="260280" y="31385"/>
                  </a:lnTo>
                  <a:lnTo>
                    <a:pt x="308792" y="25036"/>
                  </a:lnTo>
                  <a:lnTo>
                    <a:pt x="337263" y="19366"/>
                  </a:lnTo>
                  <a:lnTo>
                    <a:pt x="367199" y="17393"/>
                  </a:lnTo>
                  <a:lnTo>
                    <a:pt x="420793" y="10379"/>
                  </a:lnTo>
                  <a:cubicBezTo>
                    <a:pt x="474580" y="5296"/>
                    <a:pt x="528614" y="2142"/>
                    <a:pt x="582786" y="947"/>
                  </a:cubicBezTo>
                  <a:lnTo>
                    <a:pt x="601936" y="1919"/>
                  </a:lnTo>
                  <a:lnTo>
                    <a:pt x="631046" y="0"/>
                  </a:lnTo>
                  <a:lnTo>
                    <a:pt x="631044" y="3397"/>
                  </a:lnTo>
                  <a:lnTo>
                    <a:pt x="648072" y="426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10000"/>
                    <a:alpha val="0"/>
                  </a:schemeClr>
                </a:gs>
                <a:gs pos="100000">
                  <a:schemeClr val="bg2">
                    <a:lumMod val="10000"/>
                    <a:alpha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37">
              <a:extLst>
                <a:ext uri="{FF2B5EF4-FFF2-40B4-BE49-F238E27FC236}">
                  <a16:creationId xmlns:a16="http://schemas.microsoft.com/office/drawing/2014/main" id="{69830EF6-446B-4FBE-B74A-67DFCA198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6688" y="4252309"/>
              <a:ext cx="909176" cy="845154"/>
            </a:xfrm>
            <a:custGeom>
              <a:avLst/>
              <a:gdLst>
                <a:gd name="connsiteX0" fmla="*/ 0 w 909176"/>
                <a:gd name="connsiteY0" fmla="*/ 0 h 845154"/>
                <a:gd name="connsiteX1" fmla="*/ 250705 w 909176"/>
                <a:gd name="connsiteY1" fmla="*/ 133034 h 845154"/>
                <a:gd name="connsiteX2" fmla="*/ 250705 w 909176"/>
                <a:gd name="connsiteY2" fmla="*/ 133035 h 845154"/>
                <a:gd name="connsiteX3" fmla="*/ 909176 w 909176"/>
                <a:gd name="connsiteY3" fmla="*/ 482443 h 845154"/>
                <a:gd name="connsiteX4" fmla="*/ 478159 w 909176"/>
                <a:gd name="connsiteY4" fmla="*/ 731718 h 845154"/>
                <a:gd name="connsiteX5" fmla="*/ 478159 w 909176"/>
                <a:gd name="connsiteY5" fmla="*/ 731718 h 845154"/>
                <a:gd name="connsiteX6" fmla="*/ 478774 w 909176"/>
                <a:gd name="connsiteY6" fmla="*/ 732869 h 845154"/>
                <a:gd name="connsiteX7" fmla="*/ 284206 w 909176"/>
                <a:gd name="connsiteY7" fmla="*/ 845154 h 845154"/>
                <a:gd name="connsiteX8" fmla="*/ 261840 w 909176"/>
                <a:gd name="connsiteY8" fmla="*/ 801455 h 845154"/>
                <a:gd name="connsiteX9" fmla="*/ 261832 w 909176"/>
                <a:gd name="connsiteY9" fmla="*/ 801440 h 845154"/>
                <a:gd name="connsiteX10" fmla="*/ 179415 w 909176"/>
                <a:gd name="connsiteY10" fmla="*/ 640411 h 845154"/>
                <a:gd name="connsiteX11" fmla="*/ 37682 w 909176"/>
                <a:gd name="connsiteY11" fmla="*/ 216036 h 845154"/>
                <a:gd name="connsiteX12" fmla="*/ 0 w 909176"/>
                <a:gd name="connsiteY12" fmla="*/ 1 h 845154"/>
                <a:gd name="connsiteX13" fmla="*/ 0 w 909176"/>
                <a:gd name="connsiteY13" fmla="*/ 1 h 84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9176" h="845154">
                  <a:moveTo>
                    <a:pt x="0" y="0"/>
                  </a:moveTo>
                  <a:lnTo>
                    <a:pt x="250705" y="133034"/>
                  </a:lnTo>
                  <a:lnTo>
                    <a:pt x="250705" y="133035"/>
                  </a:lnTo>
                  <a:lnTo>
                    <a:pt x="909176" y="482443"/>
                  </a:lnTo>
                  <a:lnTo>
                    <a:pt x="478159" y="731718"/>
                  </a:lnTo>
                  <a:lnTo>
                    <a:pt x="478159" y="731718"/>
                  </a:lnTo>
                  <a:lnTo>
                    <a:pt x="478774" y="732869"/>
                  </a:lnTo>
                  <a:lnTo>
                    <a:pt x="284206" y="845154"/>
                  </a:lnTo>
                  <a:lnTo>
                    <a:pt x="261840" y="801455"/>
                  </a:lnTo>
                  <a:lnTo>
                    <a:pt x="261832" y="801440"/>
                  </a:lnTo>
                  <a:lnTo>
                    <a:pt x="179415" y="640411"/>
                  </a:lnTo>
                  <a:cubicBezTo>
                    <a:pt x="117186" y="501918"/>
                    <a:pt x="70125" y="359775"/>
                    <a:pt x="37682" y="216036"/>
                  </a:cubicBez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16" name="Group 69">
            <a:extLst>
              <a:ext uri="{FF2B5EF4-FFF2-40B4-BE49-F238E27FC236}">
                <a16:creationId xmlns:a16="http://schemas.microsoft.com/office/drawing/2014/main" id="{C62369D2-7B04-472D-9544-50A1891390C9}"/>
              </a:ext>
            </a:extLst>
          </p:cNvPr>
          <p:cNvGrpSpPr/>
          <p:nvPr/>
        </p:nvGrpSpPr>
        <p:grpSpPr>
          <a:xfrm>
            <a:off x="4154385" y="1555750"/>
            <a:ext cx="3117802" cy="2510290"/>
            <a:chOff x="3849585" y="1727200"/>
            <a:chExt cx="3117802" cy="2510290"/>
          </a:xfrm>
        </p:grpSpPr>
        <p:sp>
          <p:nvSpPr>
            <p:cNvPr id="17" name="Freeform: Shape 55">
              <a:extLst>
                <a:ext uri="{FF2B5EF4-FFF2-40B4-BE49-F238E27FC236}">
                  <a16:creationId xmlns:a16="http://schemas.microsoft.com/office/drawing/2014/main" id="{A847C001-BB22-44C5-86A5-B0A33A83E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585" y="1727200"/>
              <a:ext cx="2534447" cy="2510290"/>
            </a:xfrm>
            <a:custGeom>
              <a:avLst/>
              <a:gdLst>
                <a:gd name="connsiteX0" fmla="*/ 2246413 w 2534447"/>
                <a:gd name="connsiteY0" fmla="*/ 0 h 2510290"/>
                <a:gd name="connsiteX1" fmla="*/ 2246415 w 2534447"/>
                <a:gd name="connsiteY1" fmla="*/ 0 h 2510290"/>
                <a:gd name="connsiteX2" fmla="*/ 2246416 w 2534447"/>
                <a:gd name="connsiteY2" fmla="*/ 0 h 2510290"/>
                <a:gd name="connsiteX3" fmla="*/ 2476077 w 2534447"/>
                <a:gd name="connsiteY3" fmla="*/ 11599 h 2510290"/>
                <a:gd name="connsiteX4" fmla="*/ 2534447 w 2534447"/>
                <a:gd name="connsiteY4" fmla="*/ 20509 h 2510290"/>
                <a:gd name="connsiteX5" fmla="*/ 2534447 w 2534447"/>
                <a:gd name="connsiteY5" fmla="*/ 247346 h 2510290"/>
                <a:gd name="connsiteX6" fmla="*/ 2453140 w 2534447"/>
                <a:gd name="connsiteY6" fmla="*/ 234937 h 2510290"/>
                <a:gd name="connsiteX7" fmla="*/ 2246416 w 2534447"/>
                <a:gd name="connsiteY7" fmla="*/ 224498 h 2510290"/>
                <a:gd name="connsiteX8" fmla="*/ 2246416 w 2534447"/>
                <a:gd name="connsiteY8" fmla="*/ 224570 h 2510290"/>
                <a:gd name="connsiteX9" fmla="*/ 225082 w 2534447"/>
                <a:gd name="connsiteY9" fmla="*/ 2246842 h 2510290"/>
                <a:gd name="connsiteX10" fmla="*/ 234869 w 2534447"/>
                <a:gd name="connsiteY10" fmla="*/ 2445633 h 2510290"/>
                <a:gd name="connsiteX11" fmla="*/ 244468 w 2534447"/>
                <a:gd name="connsiteY11" fmla="*/ 2510290 h 2510290"/>
                <a:gd name="connsiteX12" fmla="*/ 192864 w 2534447"/>
                <a:gd name="connsiteY12" fmla="*/ 2482907 h 2510290"/>
                <a:gd name="connsiteX13" fmla="*/ 192864 w 2534447"/>
                <a:gd name="connsiteY13" fmla="*/ 2482906 h 2510290"/>
                <a:gd name="connsiteX14" fmla="*/ 4698 w 2534447"/>
                <a:gd name="connsiteY14" fmla="*/ 2383058 h 2510290"/>
                <a:gd name="connsiteX15" fmla="*/ 2826 w 2534447"/>
                <a:gd name="connsiteY15" fmla="*/ 2361548 h 2510290"/>
                <a:gd name="connsiteX16" fmla="*/ 1123411 w 2534447"/>
                <a:gd name="connsiteY16" fmla="*/ 301015 h 2510290"/>
                <a:gd name="connsiteX17" fmla="*/ 1952632 w 2534447"/>
                <a:gd name="connsiteY17" fmla="*/ 19287 h 2510290"/>
                <a:gd name="connsiteX18" fmla="*/ 1992020 w 2534447"/>
                <a:gd name="connsiteY18" fmla="*/ 15399 h 2510290"/>
                <a:gd name="connsiteX19" fmla="*/ 2016912 w 2534447"/>
                <a:gd name="connsiteY19" fmla="*/ 11597 h 2510290"/>
                <a:gd name="connsiteX20" fmla="*/ 2044817 w 2534447"/>
                <a:gd name="connsiteY20" fmla="*/ 10187 h 2510290"/>
                <a:gd name="connsiteX21" fmla="*/ 2098967 w 2534447"/>
                <a:gd name="connsiteY21" fmla="*/ 4842 h 2510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34447" h="2510290">
                  <a:moveTo>
                    <a:pt x="2246413" y="0"/>
                  </a:moveTo>
                  <a:lnTo>
                    <a:pt x="2246415" y="0"/>
                  </a:lnTo>
                  <a:lnTo>
                    <a:pt x="2246416" y="0"/>
                  </a:lnTo>
                  <a:lnTo>
                    <a:pt x="2476077" y="11599"/>
                  </a:lnTo>
                  <a:lnTo>
                    <a:pt x="2534447" y="20509"/>
                  </a:lnTo>
                  <a:lnTo>
                    <a:pt x="2534447" y="247346"/>
                  </a:lnTo>
                  <a:lnTo>
                    <a:pt x="2453140" y="234937"/>
                  </a:lnTo>
                  <a:lnTo>
                    <a:pt x="2246416" y="224498"/>
                  </a:lnTo>
                  <a:lnTo>
                    <a:pt x="2246416" y="224570"/>
                  </a:lnTo>
                  <a:cubicBezTo>
                    <a:pt x="1130080" y="224570"/>
                    <a:pt x="225082" y="1130093"/>
                    <a:pt x="225082" y="2246842"/>
                  </a:cubicBezTo>
                  <a:cubicBezTo>
                    <a:pt x="225082" y="2313398"/>
                    <a:pt x="228365" y="2379740"/>
                    <a:pt x="234869" y="2445633"/>
                  </a:cubicBezTo>
                  <a:lnTo>
                    <a:pt x="244468" y="2510290"/>
                  </a:lnTo>
                  <a:lnTo>
                    <a:pt x="192864" y="2482907"/>
                  </a:lnTo>
                  <a:lnTo>
                    <a:pt x="192864" y="2482906"/>
                  </a:lnTo>
                  <a:lnTo>
                    <a:pt x="4698" y="2383058"/>
                  </a:lnTo>
                  <a:lnTo>
                    <a:pt x="2826" y="2361548"/>
                  </a:lnTo>
                  <a:cubicBezTo>
                    <a:pt x="-38153" y="1546186"/>
                    <a:pt x="368099" y="737320"/>
                    <a:pt x="1123411" y="301015"/>
                  </a:cubicBezTo>
                  <a:cubicBezTo>
                    <a:pt x="1379532" y="153033"/>
                    <a:pt x="1661379" y="57703"/>
                    <a:pt x="1952632" y="19287"/>
                  </a:cubicBezTo>
                  <a:lnTo>
                    <a:pt x="1992020" y="15399"/>
                  </a:lnTo>
                  <a:lnTo>
                    <a:pt x="2016912" y="11597"/>
                  </a:lnTo>
                  <a:lnTo>
                    <a:pt x="2044817" y="10187"/>
                  </a:lnTo>
                  <a:lnTo>
                    <a:pt x="2098967" y="4842"/>
                  </a:lnTo>
                  <a:close/>
                </a:path>
              </a:pathLst>
            </a:custGeom>
            <a:solidFill>
              <a:srgbClr val="9BBB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6">
              <a:extLst>
                <a:ext uri="{FF2B5EF4-FFF2-40B4-BE49-F238E27FC236}">
                  <a16:creationId xmlns:a16="http://schemas.microsoft.com/office/drawing/2014/main" id="{E021EC11-BE96-4AE1-BABE-470B0A84C905}"/>
                </a:ext>
              </a:extLst>
            </p:cNvPr>
            <p:cNvSpPr/>
            <p:nvPr/>
          </p:nvSpPr>
          <p:spPr>
            <a:xfrm>
              <a:off x="5447928" y="1727200"/>
              <a:ext cx="648072" cy="332708"/>
            </a:xfrm>
            <a:custGeom>
              <a:avLst/>
              <a:gdLst>
                <a:gd name="connsiteX0" fmla="*/ 648070 w 648072"/>
                <a:gd name="connsiteY0" fmla="*/ 0 h 332708"/>
                <a:gd name="connsiteX1" fmla="*/ 648072 w 648072"/>
                <a:gd name="connsiteY1" fmla="*/ 0 h 332708"/>
                <a:gd name="connsiteX2" fmla="*/ 648072 w 648072"/>
                <a:gd name="connsiteY2" fmla="*/ 224570 h 332708"/>
                <a:gd name="connsiteX3" fmla="*/ 441406 w 648072"/>
                <a:gd name="connsiteY3" fmla="*/ 235012 h 332708"/>
                <a:gd name="connsiteX4" fmla="*/ 46996 w 648072"/>
                <a:gd name="connsiteY4" fmla="*/ 315498 h 332708"/>
                <a:gd name="connsiteX5" fmla="*/ 0 w 648072"/>
                <a:gd name="connsiteY5" fmla="*/ 332708 h 332708"/>
                <a:gd name="connsiteX6" fmla="*/ 0 w 648072"/>
                <a:gd name="connsiteY6" fmla="*/ 98075 h 332708"/>
                <a:gd name="connsiteX7" fmla="*/ 137868 w 648072"/>
                <a:gd name="connsiteY7" fmla="*/ 58704 h 332708"/>
                <a:gd name="connsiteX8" fmla="*/ 354289 w 648072"/>
                <a:gd name="connsiteY8" fmla="*/ 19287 h 332708"/>
                <a:gd name="connsiteX9" fmla="*/ 393677 w 648072"/>
                <a:gd name="connsiteY9" fmla="*/ 15399 h 332708"/>
                <a:gd name="connsiteX10" fmla="*/ 418569 w 648072"/>
                <a:gd name="connsiteY10" fmla="*/ 11597 h 332708"/>
                <a:gd name="connsiteX11" fmla="*/ 446474 w 648072"/>
                <a:gd name="connsiteY11" fmla="*/ 10187 h 332708"/>
                <a:gd name="connsiteX12" fmla="*/ 500624 w 648072"/>
                <a:gd name="connsiteY12" fmla="*/ 4842 h 33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8072" h="332708">
                  <a:moveTo>
                    <a:pt x="648070" y="0"/>
                  </a:moveTo>
                  <a:lnTo>
                    <a:pt x="648072" y="0"/>
                  </a:lnTo>
                  <a:lnTo>
                    <a:pt x="648072" y="224570"/>
                  </a:lnTo>
                  <a:lnTo>
                    <a:pt x="441406" y="235012"/>
                  </a:lnTo>
                  <a:cubicBezTo>
                    <a:pt x="305505" y="248822"/>
                    <a:pt x="173584" y="276103"/>
                    <a:pt x="46996" y="315498"/>
                  </a:cubicBezTo>
                  <a:lnTo>
                    <a:pt x="0" y="332708"/>
                  </a:lnTo>
                  <a:lnTo>
                    <a:pt x="0" y="98075"/>
                  </a:lnTo>
                  <a:lnTo>
                    <a:pt x="137868" y="58704"/>
                  </a:lnTo>
                  <a:cubicBezTo>
                    <a:pt x="209251" y="42052"/>
                    <a:pt x="281476" y="28891"/>
                    <a:pt x="354289" y="19287"/>
                  </a:cubicBezTo>
                  <a:lnTo>
                    <a:pt x="393677" y="15399"/>
                  </a:lnTo>
                  <a:lnTo>
                    <a:pt x="418569" y="11597"/>
                  </a:lnTo>
                  <a:lnTo>
                    <a:pt x="446474" y="10187"/>
                  </a:lnTo>
                  <a:lnTo>
                    <a:pt x="500624" y="4842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10000"/>
                    <a:alpha val="0"/>
                  </a:schemeClr>
                </a:gs>
                <a:gs pos="100000">
                  <a:schemeClr val="bg2">
                    <a:lumMod val="10000"/>
                    <a:alpha val="6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23">
              <a:extLst>
                <a:ext uri="{FF2B5EF4-FFF2-40B4-BE49-F238E27FC236}">
                  <a16:creationId xmlns:a16="http://schemas.microsoft.com/office/drawing/2014/main" id="{EFDD8663-D0E0-4C76-8D2B-B5EF2012B5EC}"/>
                </a:ext>
              </a:extLst>
            </p:cNvPr>
            <p:cNvSpPr/>
            <p:nvPr/>
          </p:nvSpPr>
          <p:spPr>
            <a:xfrm rot="5400000">
              <a:off x="6171654" y="1651547"/>
              <a:ext cx="720080" cy="871386"/>
            </a:xfrm>
            <a:custGeom>
              <a:avLst/>
              <a:gdLst>
                <a:gd name="connsiteX0" fmla="*/ 0 w 720080"/>
                <a:gd name="connsiteY0" fmla="*/ 871386 h 871386"/>
                <a:gd name="connsiteX1" fmla="*/ 101001 w 720080"/>
                <a:gd name="connsiteY1" fmla="*/ 203425 h 871386"/>
                <a:gd name="connsiteX2" fmla="*/ 175463 w 720080"/>
                <a:gd name="connsiteY2" fmla="*/ 0 h 871386"/>
                <a:gd name="connsiteX3" fmla="*/ 326080 w 720080"/>
                <a:gd name="connsiteY3" fmla="*/ 240986 h 871386"/>
                <a:gd name="connsiteX4" fmla="*/ 720080 w 720080"/>
                <a:gd name="connsiteY4" fmla="*/ 871386 h 871386"/>
                <a:gd name="connsiteX5" fmla="*/ 224498 w 720080"/>
                <a:gd name="connsiteY5" fmla="*/ 871386 h 871386"/>
                <a:gd name="connsiteX0" fmla="*/ 0 w 720080"/>
                <a:gd name="connsiteY0" fmla="*/ 871386 h 871386"/>
                <a:gd name="connsiteX1" fmla="*/ 101001 w 720080"/>
                <a:gd name="connsiteY1" fmla="*/ 203425 h 871386"/>
                <a:gd name="connsiteX2" fmla="*/ 175463 w 720080"/>
                <a:gd name="connsiteY2" fmla="*/ 0 h 871386"/>
                <a:gd name="connsiteX3" fmla="*/ 720080 w 720080"/>
                <a:gd name="connsiteY3" fmla="*/ 871386 h 871386"/>
                <a:gd name="connsiteX4" fmla="*/ 224498 w 720080"/>
                <a:gd name="connsiteY4" fmla="*/ 871386 h 871386"/>
                <a:gd name="connsiteX5" fmla="*/ 0 w 720080"/>
                <a:gd name="connsiteY5" fmla="*/ 871386 h 871386"/>
                <a:gd name="connsiteX0" fmla="*/ 0 w 720080"/>
                <a:gd name="connsiteY0" fmla="*/ 871386 h 871386"/>
                <a:gd name="connsiteX1" fmla="*/ 101001 w 720080"/>
                <a:gd name="connsiteY1" fmla="*/ 203425 h 871386"/>
                <a:gd name="connsiteX2" fmla="*/ 175463 w 720080"/>
                <a:gd name="connsiteY2" fmla="*/ 0 h 871386"/>
                <a:gd name="connsiteX3" fmla="*/ 720080 w 720080"/>
                <a:gd name="connsiteY3" fmla="*/ 871386 h 871386"/>
                <a:gd name="connsiteX4" fmla="*/ 0 w 720080"/>
                <a:gd name="connsiteY4" fmla="*/ 871386 h 87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80" h="871386">
                  <a:moveTo>
                    <a:pt x="0" y="871386"/>
                  </a:moveTo>
                  <a:cubicBezTo>
                    <a:pt x="0" y="638785"/>
                    <a:pt x="35362" y="414437"/>
                    <a:pt x="101001" y="203425"/>
                  </a:cubicBezTo>
                  <a:lnTo>
                    <a:pt x="175463" y="0"/>
                  </a:lnTo>
                  <a:lnTo>
                    <a:pt x="720080" y="871386"/>
                  </a:lnTo>
                  <a:lnTo>
                    <a:pt x="0" y="871386"/>
                  </a:lnTo>
                  <a:close/>
                </a:path>
              </a:pathLst>
            </a:custGeom>
            <a:solidFill>
              <a:srgbClr val="9BBB59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Arc 10">
            <a:extLst>
              <a:ext uri="{FF2B5EF4-FFF2-40B4-BE49-F238E27FC236}">
                <a16:creationId xmlns:a16="http://schemas.microsoft.com/office/drawing/2014/main" id="{78591625-C423-4037-AC19-787E7049E093}"/>
              </a:ext>
            </a:extLst>
          </p:cNvPr>
          <p:cNvSpPr/>
          <p:nvPr/>
        </p:nvSpPr>
        <p:spPr>
          <a:xfrm>
            <a:off x="3929014" y="1330276"/>
            <a:ext cx="4943572" cy="4943572"/>
          </a:xfrm>
          <a:prstGeom prst="arc">
            <a:avLst>
              <a:gd name="adj1" fmla="val 17993419"/>
              <a:gd name="adj2" fmla="val 3325004"/>
            </a:avLst>
          </a:prstGeom>
          <a:ln w="3175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11">
            <a:extLst>
              <a:ext uri="{FF2B5EF4-FFF2-40B4-BE49-F238E27FC236}">
                <a16:creationId xmlns:a16="http://schemas.microsoft.com/office/drawing/2014/main" id="{D12E2C61-F96E-4A89-A065-096E09D9EA00}"/>
              </a:ext>
            </a:extLst>
          </p:cNvPr>
          <p:cNvSpPr/>
          <p:nvPr/>
        </p:nvSpPr>
        <p:spPr>
          <a:xfrm>
            <a:off x="3929014" y="1330276"/>
            <a:ext cx="4943572" cy="4943572"/>
          </a:xfrm>
          <a:prstGeom prst="arc">
            <a:avLst>
              <a:gd name="adj1" fmla="val 3641418"/>
              <a:gd name="adj2" fmla="val 10378261"/>
            </a:avLst>
          </a:prstGeom>
          <a:ln w="3175">
            <a:solidFill>
              <a:schemeClr val="accent5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13">
            <a:extLst>
              <a:ext uri="{FF2B5EF4-FFF2-40B4-BE49-F238E27FC236}">
                <a16:creationId xmlns:a16="http://schemas.microsoft.com/office/drawing/2014/main" id="{85B29960-43E8-4629-BCD3-05D4115ECB53}"/>
              </a:ext>
            </a:extLst>
          </p:cNvPr>
          <p:cNvSpPr/>
          <p:nvPr/>
        </p:nvSpPr>
        <p:spPr>
          <a:xfrm>
            <a:off x="3929014" y="1330276"/>
            <a:ext cx="4943572" cy="4943572"/>
          </a:xfrm>
          <a:prstGeom prst="arc">
            <a:avLst>
              <a:gd name="adj1" fmla="val 10799791"/>
              <a:gd name="adj2" fmla="val 17647333"/>
            </a:avLst>
          </a:prstGeom>
          <a:ln w="3175">
            <a:solidFill>
              <a:schemeClr val="accent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33">
            <a:extLst>
              <a:ext uri="{FF2B5EF4-FFF2-40B4-BE49-F238E27FC236}">
                <a16:creationId xmlns:a16="http://schemas.microsoft.com/office/drawing/2014/main" id="{D133F7CC-E8A4-4D99-817B-939C8494DBCA}"/>
              </a:ext>
            </a:extLst>
          </p:cNvPr>
          <p:cNvGrpSpPr/>
          <p:nvPr/>
        </p:nvGrpSpPr>
        <p:grpSpPr>
          <a:xfrm>
            <a:off x="136773" y="1117549"/>
            <a:ext cx="3945184" cy="2137918"/>
            <a:chOff x="282499" y="3950637"/>
            <a:chExt cx="2451348" cy="2137918"/>
          </a:xfrm>
        </p:grpSpPr>
        <p:sp>
          <p:nvSpPr>
            <p:cNvPr id="24" name="TextBox 34">
              <a:extLst>
                <a:ext uri="{FF2B5EF4-FFF2-40B4-BE49-F238E27FC236}">
                  <a16:creationId xmlns:a16="http://schemas.microsoft.com/office/drawing/2014/main" id="{B166768E-002A-465C-B627-FD467973C68F}"/>
                </a:ext>
              </a:extLst>
            </p:cNvPr>
            <p:cNvSpPr txBox="1"/>
            <p:nvPr/>
          </p:nvSpPr>
          <p:spPr>
            <a:xfrm>
              <a:off x="319755" y="3950637"/>
              <a:ext cx="2088993" cy="830997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400" b="1" noProof="1">
                  <a:solidFill>
                    <a:srgbClr val="92D050"/>
                  </a:solidFill>
                  <a:latin typeface="Century Gothic" panose="020B0502020202020204" pitchFamily="34" charset="0"/>
                </a:rPr>
                <a:t>Empoderamiento del usuario</a:t>
              </a:r>
            </a:p>
          </p:txBody>
        </p:sp>
        <p:sp>
          <p:nvSpPr>
            <p:cNvPr id="25" name="Rectangle 35">
              <a:extLst>
                <a:ext uri="{FF2B5EF4-FFF2-40B4-BE49-F238E27FC236}">
                  <a16:creationId xmlns:a16="http://schemas.microsoft.com/office/drawing/2014/main" id="{C6A38937-5031-47B8-BC0D-1AE4ACC185BC}"/>
                </a:ext>
              </a:extLst>
            </p:cNvPr>
            <p:cNvSpPr/>
            <p:nvPr/>
          </p:nvSpPr>
          <p:spPr>
            <a:xfrm>
              <a:off x="282499" y="4765116"/>
              <a:ext cx="2451348" cy="1323439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263525" indent="-106363">
                <a:buFont typeface="Arial" panose="020B0604020202020204" pitchFamily="34" charset="0"/>
                <a:buChar char="•"/>
                <a:tabLst>
                  <a:tab pos="179388" algn="l"/>
                </a:tabLst>
              </a:pPr>
              <a:r>
                <a:rPr lang="es-ES" sz="1600" b="1" noProof="1">
                  <a:solidFill>
                    <a:schemeClr val="bg1"/>
                  </a:solidFill>
                  <a:latin typeface="Century Gothic" panose="020B0502020202020204" pitchFamily="34" charset="0"/>
                </a:rPr>
                <a:t>Diseñar incentivos para promover la  participación del usuario </a:t>
              </a:r>
            </a:p>
            <a:p>
              <a:pPr marL="263525" indent="-106363">
                <a:buFont typeface="Arial" panose="020B0604020202020204" pitchFamily="34" charset="0"/>
                <a:buChar char="•"/>
                <a:tabLst>
                  <a:tab pos="179388" algn="l"/>
                </a:tabLst>
              </a:pPr>
              <a:r>
                <a:rPr lang="es-ES" sz="1600" b="1" noProof="1">
                  <a:solidFill>
                    <a:schemeClr val="bg1"/>
                  </a:solidFill>
                  <a:latin typeface="Century Gothic" panose="020B0502020202020204" pitchFamily="34" charset="0"/>
                </a:rPr>
                <a:t>Fomentar pilotos RD (ZNI-SIN) / AMI  </a:t>
              </a:r>
            </a:p>
            <a:p>
              <a:pPr marL="263525" indent="-106363">
                <a:buFont typeface="Arial" panose="020B0604020202020204" pitchFamily="34" charset="0"/>
                <a:buChar char="•"/>
                <a:tabLst>
                  <a:tab pos="179388" algn="l"/>
                </a:tabLst>
              </a:pPr>
              <a:r>
                <a:rPr lang="es-ES" sz="1600" b="1" noProof="1">
                  <a:solidFill>
                    <a:schemeClr val="bg1"/>
                  </a:solidFill>
                  <a:latin typeface="Century Gothic" panose="020B0502020202020204" pitchFamily="34" charset="0"/>
                </a:rPr>
                <a:t>Guía de comunidades energéticas</a:t>
              </a:r>
            </a:p>
            <a:p>
              <a:pPr marL="263525" indent="-106363">
                <a:buFont typeface="Arial" panose="020B0604020202020204" pitchFamily="34" charset="0"/>
                <a:buChar char="•"/>
                <a:tabLst>
                  <a:tab pos="179388" algn="l"/>
                </a:tabLst>
              </a:pPr>
              <a:r>
                <a:rPr lang="es-ES" sz="1600" b="1" noProof="1">
                  <a:solidFill>
                    <a:schemeClr val="bg1"/>
                  </a:solidFill>
                  <a:latin typeface="Century Gothic" panose="020B0502020202020204" pitchFamily="34" charset="0"/>
                </a:rPr>
                <a:t>Reto comunidad energética</a:t>
              </a:r>
            </a:p>
          </p:txBody>
        </p:sp>
      </p:grpSp>
      <p:grpSp>
        <p:nvGrpSpPr>
          <p:cNvPr id="26" name="Group 36">
            <a:extLst>
              <a:ext uri="{FF2B5EF4-FFF2-40B4-BE49-F238E27FC236}">
                <a16:creationId xmlns:a16="http://schemas.microsoft.com/office/drawing/2014/main" id="{81D833AA-AEB2-4BD1-8469-A6FC6BA15D48}"/>
              </a:ext>
            </a:extLst>
          </p:cNvPr>
          <p:cNvGrpSpPr/>
          <p:nvPr/>
        </p:nvGrpSpPr>
        <p:grpSpPr>
          <a:xfrm>
            <a:off x="9006750" y="1597954"/>
            <a:ext cx="3041376" cy="3861467"/>
            <a:chOff x="319755" y="3950637"/>
            <a:chExt cx="2441414" cy="3861467"/>
          </a:xfrm>
        </p:grpSpPr>
        <p:sp>
          <p:nvSpPr>
            <p:cNvPr id="27" name="TextBox 38">
              <a:extLst>
                <a:ext uri="{FF2B5EF4-FFF2-40B4-BE49-F238E27FC236}">
                  <a16:creationId xmlns:a16="http://schemas.microsoft.com/office/drawing/2014/main" id="{101C1311-C951-4AE7-92FA-F112A09FE29C}"/>
                </a:ext>
              </a:extLst>
            </p:cNvPr>
            <p:cNvSpPr txBox="1"/>
            <p:nvPr/>
          </p:nvSpPr>
          <p:spPr>
            <a:xfrm>
              <a:off x="319755" y="3950637"/>
              <a:ext cx="2088993" cy="830997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400" b="1" noProof="1">
                  <a:solidFill>
                    <a:schemeClr val="accent2"/>
                  </a:solidFill>
                  <a:latin typeface="Century Gothic" panose="020B0502020202020204" pitchFamily="34" charset="0"/>
                </a:rPr>
                <a:t>Modernizacion de la red</a:t>
              </a:r>
            </a:p>
          </p:txBody>
        </p:sp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id="{205E1C87-3ED7-4796-AC8B-F797225FB9B5}"/>
                </a:ext>
              </a:extLst>
            </p:cNvPr>
            <p:cNvSpPr/>
            <p:nvPr/>
          </p:nvSpPr>
          <p:spPr>
            <a:xfrm>
              <a:off x="319755" y="4765116"/>
              <a:ext cx="2441414" cy="3046988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106363" indent="-106363">
                <a:buFont typeface="Arial" panose="020B0604020202020204" pitchFamily="34" charset="0"/>
                <a:buChar char="•"/>
              </a:pPr>
              <a:r>
                <a:rPr lang="es-ES" sz="1600" b="1" noProof="1">
                  <a:solidFill>
                    <a:schemeClr val="bg1"/>
                  </a:solidFill>
                  <a:latin typeface="Century Gothic" panose="020B0502020202020204" pitchFamily="34" charset="0"/>
                </a:rPr>
                <a:t>Criterios para la planeación de la red con DER</a:t>
              </a:r>
            </a:p>
            <a:p>
              <a:pPr marL="106363" indent="-106363">
                <a:buFont typeface="Arial" panose="020B0604020202020204" pitchFamily="34" charset="0"/>
                <a:buChar char="•"/>
              </a:pPr>
              <a:r>
                <a:rPr lang="es-ES" sz="1600" b="1" noProof="1">
                  <a:solidFill>
                    <a:schemeClr val="bg1"/>
                  </a:solidFill>
                  <a:latin typeface="Century Gothic" panose="020B0502020202020204" pitchFamily="34" charset="0"/>
                </a:rPr>
                <a:t>Criterios para el análisis de amenazas y vulnerabilidades del sistema (resiliencia/automatización) </a:t>
              </a:r>
            </a:p>
            <a:p>
              <a:pPr marL="106363" indent="-106363">
                <a:buFont typeface="Arial" panose="020B0604020202020204" pitchFamily="34" charset="0"/>
                <a:buChar char="•"/>
              </a:pPr>
              <a:r>
                <a:rPr lang="es-ES" sz="1600" b="1" noProof="1">
                  <a:solidFill>
                    <a:schemeClr val="bg1"/>
                  </a:solidFill>
                  <a:latin typeface="Century Gothic" panose="020B0502020202020204" pitchFamily="34" charset="0"/>
                </a:rPr>
                <a:t>Criterios para la gestión e intercambio de datos (AMI/DER) </a:t>
              </a:r>
            </a:p>
            <a:p>
              <a:pPr marL="106363" indent="-106363">
                <a:buFont typeface="Arial" panose="020B0604020202020204" pitchFamily="34" charset="0"/>
                <a:buChar char="•"/>
              </a:pPr>
              <a:r>
                <a:rPr lang="es-ES" sz="1600" b="1" noProof="1">
                  <a:solidFill>
                    <a:schemeClr val="bg1"/>
                  </a:solidFill>
                  <a:latin typeface="Century Gothic" panose="020B0502020202020204" pitchFamily="34" charset="0"/>
                </a:rPr>
                <a:t>Métricas para la modernización, resiliencia y flexibilidad</a:t>
              </a:r>
            </a:p>
          </p:txBody>
        </p:sp>
      </p:grpSp>
      <p:grpSp>
        <p:nvGrpSpPr>
          <p:cNvPr id="29" name="Group 40">
            <a:extLst>
              <a:ext uri="{FF2B5EF4-FFF2-40B4-BE49-F238E27FC236}">
                <a16:creationId xmlns:a16="http://schemas.microsoft.com/office/drawing/2014/main" id="{2716BB32-BF30-4E9C-A943-2FD4A1F53CF5}"/>
              </a:ext>
            </a:extLst>
          </p:cNvPr>
          <p:cNvGrpSpPr/>
          <p:nvPr/>
        </p:nvGrpSpPr>
        <p:grpSpPr>
          <a:xfrm>
            <a:off x="65266" y="3333725"/>
            <a:ext cx="4157571" cy="3412183"/>
            <a:chOff x="218890" y="3950637"/>
            <a:chExt cx="3088974" cy="3412183"/>
          </a:xfrm>
        </p:grpSpPr>
        <p:sp>
          <p:nvSpPr>
            <p:cNvPr id="30" name="TextBox 41">
              <a:extLst>
                <a:ext uri="{FF2B5EF4-FFF2-40B4-BE49-F238E27FC236}">
                  <a16:creationId xmlns:a16="http://schemas.microsoft.com/office/drawing/2014/main" id="{0EF92889-2BE5-437A-AC0A-760C0E3D98CD}"/>
                </a:ext>
              </a:extLst>
            </p:cNvPr>
            <p:cNvSpPr txBox="1"/>
            <p:nvPr/>
          </p:nvSpPr>
          <p:spPr>
            <a:xfrm>
              <a:off x="319755" y="3950637"/>
              <a:ext cx="2088993" cy="830997"/>
            </a:xfrm>
            <a:prstGeom prst="rect">
              <a:avLst/>
            </a:prstGeom>
            <a:noFill/>
          </p:spPr>
          <p:txBody>
            <a:bodyPr wrap="square" lIns="0" rtlCol="0" anchor="b">
              <a:spAutoFit/>
            </a:bodyPr>
            <a:lstStyle/>
            <a:p>
              <a:r>
                <a:rPr lang="en-US" sz="2400" b="1" noProof="1">
                  <a:solidFill>
                    <a:srgbClr val="00B0F0"/>
                  </a:solidFill>
                  <a:latin typeface="Century Gothic" panose="020B0502020202020204" pitchFamily="34" charset="0"/>
                </a:rPr>
                <a:t>Tecnologías de soporte</a:t>
              </a:r>
            </a:p>
          </p:txBody>
        </p:sp>
        <p:sp>
          <p:nvSpPr>
            <p:cNvPr id="31" name="Rectangle 42">
              <a:extLst>
                <a:ext uri="{FF2B5EF4-FFF2-40B4-BE49-F238E27FC236}">
                  <a16:creationId xmlns:a16="http://schemas.microsoft.com/office/drawing/2014/main" id="{CF40CE71-F6A1-4FFF-BAF6-C87ED2258117}"/>
                </a:ext>
              </a:extLst>
            </p:cNvPr>
            <p:cNvSpPr/>
            <p:nvPr/>
          </p:nvSpPr>
          <p:spPr>
            <a:xfrm>
              <a:off x="218890" y="4808275"/>
              <a:ext cx="3088974" cy="2554545"/>
            </a:xfrm>
            <a:prstGeom prst="rect">
              <a:avLst/>
            </a:prstGeom>
          </p:spPr>
          <p:txBody>
            <a:bodyPr wrap="square" lIns="0">
              <a:spAutoFit/>
            </a:bodyPr>
            <a:lstStyle/>
            <a:p>
              <a:pPr marL="285750" indent="-106363">
                <a:buFont typeface="Arial" panose="020B0604020202020204" pitchFamily="34" charset="0"/>
                <a:buChar char="•"/>
              </a:pPr>
              <a:r>
                <a:rPr lang="es-ES" sz="1600" b="1" noProof="1">
                  <a:solidFill>
                    <a:schemeClr val="bg1"/>
                  </a:solidFill>
                  <a:latin typeface="Century Gothic" panose="020B0502020202020204" pitchFamily="34" charset="0"/>
                </a:rPr>
                <a:t>Requerimientos de bandas de frecuencia (espectro radioeléctrico)</a:t>
              </a:r>
            </a:p>
            <a:p>
              <a:pPr marL="285750" indent="-106363">
                <a:buFont typeface="Arial" panose="020B0604020202020204" pitchFamily="34" charset="0"/>
                <a:buChar char="•"/>
              </a:pPr>
              <a:r>
                <a:rPr lang="es-ES" sz="1600" b="1" noProof="1">
                  <a:solidFill>
                    <a:schemeClr val="bg1"/>
                  </a:solidFill>
                  <a:latin typeface="Century Gothic" panose="020B0502020202020204" pitchFamily="34" charset="0"/>
                </a:rPr>
                <a:t>Requerimientos de interoperabilidad e intercambio de datos         (Estándares y protocolos)</a:t>
              </a:r>
            </a:p>
            <a:p>
              <a:pPr marL="285750" indent="-106363">
                <a:buFont typeface="Arial" panose="020B0604020202020204" pitchFamily="34" charset="0"/>
                <a:buChar char="•"/>
              </a:pPr>
              <a:r>
                <a:rPr lang="es-ES" sz="1600" b="1" noProof="1">
                  <a:solidFill>
                    <a:schemeClr val="bg1"/>
                  </a:solidFill>
                  <a:latin typeface="Century Gothic" panose="020B0502020202020204" pitchFamily="34" charset="0"/>
                </a:rPr>
                <a:t>Estado de la evolución de la guía de ciberseguridad</a:t>
              </a:r>
            </a:p>
            <a:p>
              <a:pPr marL="285750" indent="-106363">
                <a:buFont typeface="Arial" panose="020B0604020202020204" pitchFamily="34" charset="0"/>
                <a:buChar char="•"/>
              </a:pPr>
              <a:r>
                <a:rPr lang="es-ES" sz="1600" b="1" noProof="1">
                  <a:solidFill>
                    <a:schemeClr val="bg1"/>
                  </a:solidFill>
                  <a:latin typeface="Century Gothic" panose="020B0502020202020204" pitchFamily="34" charset="0"/>
                </a:rPr>
                <a:t>Estado de la implementación y madurez en prácticas de ciberseguridad</a:t>
              </a:r>
            </a:p>
          </p:txBody>
        </p:sp>
      </p:grpSp>
      <p:sp>
        <p:nvSpPr>
          <p:cNvPr id="32" name="Oval 43">
            <a:extLst>
              <a:ext uri="{FF2B5EF4-FFF2-40B4-BE49-F238E27FC236}">
                <a16:creationId xmlns:a16="http://schemas.microsoft.com/office/drawing/2014/main" id="{C97E24D7-7DAF-4F82-B4ED-1F084115015F}"/>
              </a:ext>
            </a:extLst>
          </p:cNvPr>
          <p:cNvSpPr/>
          <p:nvPr/>
        </p:nvSpPr>
        <p:spPr>
          <a:xfrm>
            <a:off x="5139478" y="2541534"/>
            <a:ext cx="2521054" cy="2521054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outerShdw blurRad="165100" dist="254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es-CO" b="1" cap="all" dirty="0">
              <a:solidFill>
                <a:schemeClr val="tx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3" name="Graphic 7" descr="Gears">
            <a:extLst>
              <a:ext uri="{FF2B5EF4-FFF2-40B4-BE49-F238E27FC236}">
                <a16:creationId xmlns:a16="http://schemas.microsoft.com/office/drawing/2014/main" id="{836A39E1-3CE5-2E4A-A92C-F849AB734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6329" y="4172847"/>
            <a:ext cx="647002" cy="647002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D1332122-9F66-4848-931E-03BFCA96583C}"/>
              </a:ext>
            </a:extLst>
          </p:cNvPr>
          <p:cNvSpPr txBox="1"/>
          <p:nvPr/>
        </p:nvSpPr>
        <p:spPr>
          <a:xfrm>
            <a:off x="5151080" y="3231817"/>
            <a:ext cx="2592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cap="all" dirty="0">
                <a:solidFill>
                  <a:schemeClr val="bg1"/>
                </a:solidFill>
                <a:latin typeface="Century Gothic" panose="020B0502020202020204" pitchFamily="34" charset="0"/>
              </a:rPr>
              <a:t>Fomentar la transformación del sector</a:t>
            </a:r>
          </a:p>
        </p:txBody>
      </p:sp>
    </p:spTree>
    <p:extLst>
      <p:ext uri="{BB962C8B-B14F-4D97-AF65-F5344CB8AC3E}">
        <p14:creationId xmlns:p14="http://schemas.microsoft.com/office/powerpoint/2010/main" val="14300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32" grpId="0" animBg="1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exterior, nieve, esquiando, pendiente&#10;&#10;Descripción generada automáticamente">
            <a:extLst>
              <a:ext uri="{FF2B5EF4-FFF2-40B4-BE49-F238E27FC236}">
                <a16:creationId xmlns:a16="http://schemas.microsoft.com/office/drawing/2014/main" id="{32BE93EF-E6AD-43A6-9DC2-42BF3B839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317" cy="68560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65BEA7D-0C0B-4998-B0FD-0635E1333D8D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3A2723C-1C51-454B-B9F1-98670ABE57D4}"/>
              </a:ext>
            </a:extLst>
          </p:cNvPr>
          <p:cNvSpPr txBox="1">
            <a:spLocks/>
          </p:cNvSpPr>
          <p:nvPr/>
        </p:nvSpPr>
        <p:spPr>
          <a:xfrm>
            <a:off x="121794" y="447714"/>
            <a:ext cx="11044480" cy="991284"/>
          </a:xfrm>
          <a:prstGeom prst="rect">
            <a:avLst/>
          </a:prstGeom>
        </p:spPr>
        <p:txBody>
          <a:bodyPr anchor="ctr">
            <a:norm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¡ Lecciones aprendidas que nos han permitido crecer !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3FC00E-32F9-4D85-B1D5-FF1A080FEC1A}"/>
              </a:ext>
            </a:extLst>
          </p:cNvPr>
          <p:cNvSpPr txBox="1">
            <a:spLocks/>
          </p:cNvSpPr>
          <p:nvPr/>
        </p:nvSpPr>
        <p:spPr>
          <a:xfrm>
            <a:off x="616468" y="1689211"/>
            <a:ext cx="5289657" cy="21030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b="1" dirty="0">
                <a:solidFill>
                  <a:srgbClr val="FFFF00"/>
                </a:solidFill>
              </a:rPr>
              <a:t>Lección 1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La colaboración logra sinergias que permiten acelerar el despliegue de tecnologías en el país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C7558374-F09B-4A37-B7C9-05124755ACE0}"/>
              </a:ext>
            </a:extLst>
          </p:cNvPr>
          <p:cNvSpPr txBox="1">
            <a:spLocks/>
          </p:cNvSpPr>
          <p:nvPr/>
        </p:nvSpPr>
        <p:spPr>
          <a:xfrm>
            <a:off x="616468" y="3916004"/>
            <a:ext cx="5289657" cy="197001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b="1" dirty="0">
                <a:solidFill>
                  <a:srgbClr val="FFFF00"/>
                </a:solidFill>
              </a:rPr>
              <a:t>Lección 2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La tecnología es una herramienta que soporta la transformación del usuario y la recuperación del país 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7A7F092-F0CF-47E1-9993-C14D1A607D31}"/>
              </a:ext>
            </a:extLst>
          </p:cNvPr>
          <p:cNvSpPr txBox="1">
            <a:spLocks/>
          </p:cNvSpPr>
          <p:nvPr/>
        </p:nvSpPr>
        <p:spPr>
          <a:xfrm>
            <a:off x="6285877" y="1689211"/>
            <a:ext cx="5580358" cy="18040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b="1" dirty="0">
                <a:solidFill>
                  <a:srgbClr val="FFFF00"/>
                </a:solidFill>
              </a:rPr>
              <a:t>Lección 3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La tecnología es un medio y no un fin para lograr la sostenibilidad del sector eléctrico</a:t>
            </a:r>
          </a:p>
          <a:p>
            <a:pPr marL="0" indent="0">
              <a:buNone/>
            </a:pP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A5902B44-4AA4-470D-8661-1435D405DF05}"/>
              </a:ext>
            </a:extLst>
          </p:cNvPr>
          <p:cNvSpPr txBox="1">
            <a:spLocks/>
          </p:cNvSpPr>
          <p:nvPr/>
        </p:nvSpPr>
        <p:spPr>
          <a:xfrm>
            <a:off x="6426718" y="3916004"/>
            <a:ext cx="5439517" cy="231054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3200" b="1" dirty="0">
                <a:solidFill>
                  <a:srgbClr val="FFFF00"/>
                </a:solidFill>
              </a:rPr>
              <a:t>Lección 4</a:t>
            </a:r>
          </a:p>
          <a:p>
            <a:pPr marL="0" indent="0">
              <a:buNone/>
            </a:pPr>
            <a:r>
              <a:rPr lang="es-ES" dirty="0">
                <a:solidFill>
                  <a:schemeClr val="bg1"/>
                </a:solidFill>
              </a:rPr>
              <a:t>Definir una visión país de las tecnologías genera entendimiento, apropiación y eficiencias para el desarrollo sostenible del sector eléctrico 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7B46889-8D99-4715-9534-9A10A28740A6}"/>
              </a:ext>
            </a:extLst>
          </p:cNvPr>
          <p:cNvGrpSpPr>
            <a:grpSpLocks noChangeAspect="1"/>
          </p:cNvGrpSpPr>
          <p:nvPr/>
        </p:nvGrpSpPr>
        <p:grpSpPr>
          <a:xfrm>
            <a:off x="10883762" y="126980"/>
            <a:ext cx="1179292" cy="540000"/>
            <a:chOff x="3021682" y="1925501"/>
            <a:chExt cx="6878916" cy="3149873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920F060-E2E7-49F6-B017-1571FC7BA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682" y="1925501"/>
              <a:ext cx="6878916" cy="3149873"/>
            </a:xfrm>
            <a:prstGeom prst="rect">
              <a:avLst/>
            </a:prstGeom>
          </p:spPr>
        </p:pic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6DE222E-4381-4DBC-8511-1468EBD3BFB3}"/>
                </a:ext>
              </a:extLst>
            </p:cNvPr>
            <p:cNvSpPr/>
            <p:nvPr/>
          </p:nvSpPr>
          <p:spPr>
            <a:xfrm>
              <a:off x="9305925" y="2851150"/>
              <a:ext cx="190500" cy="184150"/>
            </a:xfrm>
            <a:custGeom>
              <a:avLst/>
              <a:gdLst>
                <a:gd name="connsiteX0" fmla="*/ 0 w 190500"/>
                <a:gd name="connsiteY0" fmla="*/ 0 h 184150"/>
                <a:gd name="connsiteX1" fmla="*/ 31750 w 190500"/>
                <a:gd name="connsiteY1" fmla="*/ 6350 h 184150"/>
                <a:gd name="connsiteX2" fmla="*/ 63500 w 190500"/>
                <a:gd name="connsiteY2" fmla="*/ 3175 h 184150"/>
                <a:gd name="connsiteX3" fmla="*/ 88900 w 190500"/>
                <a:gd name="connsiteY3" fmla="*/ 3175 h 184150"/>
                <a:gd name="connsiteX4" fmla="*/ 114300 w 190500"/>
                <a:gd name="connsiteY4" fmla="*/ 3175 h 184150"/>
                <a:gd name="connsiteX5" fmla="*/ 114300 w 190500"/>
                <a:gd name="connsiteY5" fmla="*/ 3175 h 184150"/>
                <a:gd name="connsiteX6" fmla="*/ 139700 w 190500"/>
                <a:gd name="connsiteY6" fmla="*/ 3175 h 184150"/>
                <a:gd name="connsiteX7" fmla="*/ 190500 w 190500"/>
                <a:gd name="connsiteY7" fmla="*/ 177800 h 184150"/>
                <a:gd name="connsiteX8" fmla="*/ 136525 w 190500"/>
                <a:gd name="connsiteY8" fmla="*/ 184150 h 184150"/>
                <a:gd name="connsiteX9" fmla="*/ 12700 w 190500"/>
                <a:gd name="connsiteY9" fmla="*/ 53975 h 184150"/>
                <a:gd name="connsiteX10" fmla="*/ 0 w 190500"/>
                <a:gd name="connsiteY10" fmla="*/ 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84150">
                  <a:moveTo>
                    <a:pt x="0" y="0"/>
                  </a:moveTo>
                  <a:lnTo>
                    <a:pt x="31750" y="6350"/>
                  </a:lnTo>
                  <a:lnTo>
                    <a:pt x="63500" y="3175"/>
                  </a:lnTo>
                  <a:lnTo>
                    <a:pt x="88900" y="3175"/>
                  </a:lnTo>
                  <a:lnTo>
                    <a:pt x="114300" y="3175"/>
                  </a:lnTo>
                  <a:lnTo>
                    <a:pt x="114300" y="3175"/>
                  </a:lnTo>
                  <a:lnTo>
                    <a:pt x="139700" y="3175"/>
                  </a:lnTo>
                  <a:lnTo>
                    <a:pt x="190500" y="177800"/>
                  </a:lnTo>
                  <a:lnTo>
                    <a:pt x="136525" y="184150"/>
                  </a:lnTo>
                  <a:lnTo>
                    <a:pt x="12700" y="53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763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DF0B5AF-AC3C-4CB5-92CC-74709BAB6A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98" r="1" b="5422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57F7770-1254-4557-B4B5-69ADECDC1B2E}"/>
              </a:ext>
            </a:extLst>
          </p:cNvPr>
          <p:cNvSpPr txBox="1">
            <a:spLocks/>
          </p:cNvSpPr>
          <p:nvPr/>
        </p:nvSpPr>
        <p:spPr>
          <a:xfrm>
            <a:off x="2051622" y="2194992"/>
            <a:ext cx="8088755" cy="2148408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3200" dirty="0">
                <a:solidFill>
                  <a:schemeClr val="bg1"/>
                </a:solidFill>
              </a:rPr>
              <a:t>.. pero somos conscientes de los retos del sector …</a:t>
            </a:r>
          </a:p>
          <a:p>
            <a:endParaRPr lang="es-ES" sz="3200" dirty="0">
              <a:solidFill>
                <a:schemeClr val="bg1"/>
              </a:solidFill>
            </a:endParaRPr>
          </a:p>
          <a:p>
            <a:r>
              <a:rPr lang="es-ES" sz="3200" dirty="0">
                <a:solidFill>
                  <a:schemeClr val="bg1"/>
                </a:solidFill>
              </a:rPr>
              <a:t>Y para ello, monitoreamos permanente los avances tecnológicos, las acciones nacionales y nos proponemos metas a largo plazo …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8" name="Imagen 7" descr="Imagen que contiene exterior, campo, agua, pasto&#10;&#10;Descripción generada automáticamente">
            <a:extLst>
              <a:ext uri="{FF2B5EF4-FFF2-40B4-BE49-F238E27FC236}">
                <a16:creationId xmlns:a16="http://schemas.microsoft.com/office/drawing/2014/main" id="{4E2BE329-9E05-43BA-83AC-76182C96EBA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1"/>
            <a:ext cx="12192000" cy="68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72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08DE185-CEEA-40FC-9C10-EC20BC8D68EB}"/>
              </a:ext>
            </a:extLst>
          </p:cNvPr>
          <p:cNvSpPr/>
          <p:nvPr/>
        </p:nvSpPr>
        <p:spPr>
          <a:xfrm>
            <a:off x="10937966" y="0"/>
            <a:ext cx="1254034" cy="6372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88D50D3-51EA-4282-ABA2-44658C8EA7F8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1"/>
            <a:ext cx="12192001" cy="43878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F1C4125-2AF1-45D9-A2DC-22F965EDA565}"/>
              </a:ext>
            </a:extLst>
          </p:cNvPr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9215"/>
            <a:ext cx="12186317" cy="438785"/>
          </a:xfrm>
          <a:prstGeom prst="rect">
            <a:avLst/>
          </a:prstGeom>
        </p:spPr>
      </p:pic>
      <p:sp>
        <p:nvSpPr>
          <p:cNvPr id="19" name="Cuadro de texto 2">
            <a:extLst>
              <a:ext uri="{FF2B5EF4-FFF2-40B4-BE49-F238E27FC236}">
                <a16:creationId xmlns:a16="http://schemas.microsoft.com/office/drawing/2014/main" id="{EA2693F9-DFF4-41DE-A996-3C7D79AD7EC3}"/>
              </a:ext>
            </a:extLst>
          </p:cNvPr>
          <p:cNvSpPr txBox="1"/>
          <p:nvPr/>
        </p:nvSpPr>
        <p:spPr>
          <a:xfrm>
            <a:off x="449669" y="892190"/>
            <a:ext cx="11286978" cy="11880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</a:pPr>
            <a:r>
              <a:rPr lang="es-CO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En el 2030, Colombia Inteligente se consolida como la alianza referente de conocimiento y colaboración del sistema eléctrico colombiano que desarrolla capacidades y fortalece la toma de decisiones de los grupos claves de interés, habilitando la incorporación integral y eficiente de tecnologías para la funcionamiento sostenible y resiliente del sistema de energía transactivo, distribuido, digitalizado y asequible</a:t>
            </a:r>
            <a:endParaRPr lang="es-CO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Cuadro de texto 9">
            <a:extLst>
              <a:ext uri="{FF2B5EF4-FFF2-40B4-BE49-F238E27FC236}">
                <a16:creationId xmlns:a16="http://schemas.microsoft.com/office/drawing/2014/main" id="{BFE53FBC-951D-4244-9F3F-9331CB574B9F}"/>
              </a:ext>
            </a:extLst>
          </p:cNvPr>
          <p:cNvSpPr txBox="1"/>
          <p:nvPr/>
        </p:nvSpPr>
        <p:spPr>
          <a:xfrm rot="16200000">
            <a:off x="1454918" y="3089208"/>
            <a:ext cx="2028825" cy="538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ESTRATEGIA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Cuadro de texto 10">
            <a:extLst>
              <a:ext uri="{FF2B5EF4-FFF2-40B4-BE49-F238E27FC236}">
                <a16:creationId xmlns:a16="http://schemas.microsoft.com/office/drawing/2014/main" id="{DF2CD77B-F7C5-43D9-9DD0-19BB77D1E8FC}"/>
              </a:ext>
            </a:extLst>
          </p:cNvPr>
          <p:cNvSpPr txBox="1"/>
          <p:nvPr/>
        </p:nvSpPr>
        <p:spPr>
          <a:xfrm>
            <a:off x="2767781" y="2363085"/>
            <a:ext cx="476250" cy="4610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Cuadro de texto 11">
            <a:extLst>
              <a:ext uri="{FF2B5EF4-FFF2-40B4-BE49-F238E27FC236}">
                <a16:creationId xmlns:a16="http://schemas.microsoft.com/office/drawing/2014/main" id="{2CE3A6C1-7584-4911-8A39-80EB41CC999B}"/>
              </a:ext>
            </a:extLst>
          </p:cNvPr>
          <p:cNvSpPr txBox="1"/>
          <p:nvPr/>
        </p:nvSpPr>
        <p:spPr>
          <a:xfrm>
            <a:off x="2766511" y="3001260"/>
            <a:ext cx="476250" cy="4610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Cuadro de texto 12">
            <a:extLst>
              <a:ext uri="{FF2B5EF4-FFF2-40B4-BE49-F238E27FC236}">
                <a16:creationId xmlns:a16="http://schemas.microsoft.com/office/drawing/2014/main" id="{A1BBA9C9-0CFA-4A50-96E4-740F2F06492B}"/>
              </a:ext>
            </a:extLst>
          </p:cNvPr>
          <p:cNvSpPr txBox="1"/>
          <p:nvPr/>
        </p:nvSpPr>
        <p:spPr>
          <a:xfrm>
            <a:off x="2767781" y="3661025"/>
            <a:ext cx="476250" cy="4610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Cuadro de texto 13">
            <a:extLst>
              <a:ext uri="{FF2B5EF4-FFF2-40B4-BE49-F238E27FC236}">
                <a16:creationId xmlns:a16="http://schemas.microsoft.com/office/drawing/2014/main" id="{A081CF06-6939-4882-A301-32BEF0C725F4}"/>
              </a:ext>
            </a:extLst>
          </p:cNvPr>
          <p:cNvSpPr txBox="1"/>
          <p:nvPr/>
        </p:nvSpPr>
        <p:spPr>
          <a:xfrm>
            <a:off x="3149416" y="2380227"/>
            <a:ext cx="3115945" cy="4857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Espacios colaborativos </a:t>
            </a:r>
            <a:r>
              <a:rPr lang="es-ES" sz="11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generar </a:t>
            </a: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conocimiento </a:t>
            </a:r>
            <a:r>
              <a:rPr lang="es-ES" sz="11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fortalecer </a:t>
            </a: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capacidades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Cuadro de texto 14">
            <a:extLst>
              <a:ext uri="{FF2B5EF4-FFF2-40B4-BE49-F238E27FC236}">
                <a16:creationId xmlns:a16="http://schemas.microsoft.com/office/drawing/2014/main" id="{FB0F8CFC-779C-4539-9C36-798FE7D24DEB}"/>
              </a:ext>
            </a:extLst>
          </p:cNvPr>
          <p:cNvSpPr txBox="1"/>
          <p:nvPr/>
        </p:nvSpPr>
        <p:spPr>
          <a:xfrm>
            <a:off x="3148781" y="3016497"/>
            <a:ext cx="2552700" cy="4857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Alianzas estratégicas </a:t>
            </a:r>
            <a:r>
              <a:rPr lang="es-ES" sz="11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desarrollo de</a:t>
            </a:r>
            <a:r>
              <a:rPr lang="es-E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proyectos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Cuadro de texto 15">
            <a:extLst>
              <a:ext uri="{FF2B5EF4-FFF2-40B4-BE49-F238E27FC236}">
                <a16:creationId xmlns:a16="http://schemas.microsoft.com/office/drawing/2014/main" id="{FE57EBC8-1CC7-436C-A33A-39389E379AA9}"/>
              </a:ext>
            </a:extLst>
          </p:cNvPr>
          <p:cNvSpPr txBox="1"/>
          <p:nvPr/>
        </p:nvSpPr>
        <p:spPr>
          <a:xfrm>
            <a:off x="3149416" y="3571487"/>
            <a:ext cx="2951480" cy="6534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Influencia proactiva </a:t>
            </a:r>
            <a:r>
              <a:rPr lang="es-ES" sz="11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política,     la regulación y la estandarización para el </a:t>
            </a: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</a:t>
            </a:r>
            <a:r>
              <a:rPr lang="es-ES" sz="11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 eléctrico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Cuadro de texto 16">
            <a:extLst>
              <a:ext uri="{FF2B5EF4-FFF2-40B4-BE49-F238E27FC236}">
                <a16:creationId xmlns:a16="http://schemas.microsoft.com/office/drawing/2014/main" id="{7CB4783E-8DF6-4E2B-9ACF-C5581AE00FA6}"/>
              </a:ext>
            </a:extLst>
          </p:cNvPr>
          <p:cNvSpPr txBox="1"/>
          <p:nvPr/>
        </p:nvSpPr>
        <p:spPr>
          <a:xfrm rot="16200000">
            <a:off x="5896426" y="3051425"/>
            <a:ext cx="2089150" cy="5384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Cuadro de texto 17">
            <a:extLst>
              <a:ext uri="{FF2B5EF4-FFF2-40B4-BE49-F238E27FC236}">
                <a16:creationId xmlns:a16="http://schemas.microsoft.com/office/drawing/2014/main" id="{9842DA48-29D7-4847-8ED6-08401006AFB1}"/>
              </a:ext>
            </a:extLst>
          </p:cNvPr>
          <p:cNvSpPr txBox="1"/>
          <p:nvPr/>
        </p:nvSpPr>
        <p:spPr>
          <a:xfrm>
            <a:off x="7254691" y="2168775"/>
            <a:ext cx="476250" cy="4610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Cuadro de texto 18">
            <a:extLst>
              <a:ext uri="{FF2B5EF4-FFF2-40B4-BE49-F238E27FC236}">
                <a16:creationId xmlns:a16="http://schemas.microsoft.com/office/drawing/2014/main" id="{BD1298DC-804E-4A2B-9A24-C714DFB58A47}"/>
              </a:ext>
            </a:extLst>
          </p:cNvPr>
          <p:cNvSpPr txBox="1"/>
          <p:nvPr/>
        </p:nvSpPr>
        <p:spPr>
          <a:xfrm>
            <a:off x="7254691" y="2589780"/>
            <a:ext cx="476250" cy="4610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4" name="Cuadro de texto 19">
            <a:extLst>
              <a:ext uri="{FF2B5EF4-FFF2-40B4-BE49-F238E27FC236}">
                <a16:creationId xmlns:a16="http://schemas.microsoft.com/office/drawing/2014/main" id="{24B09A1D-FAF1-4909-9D79-1EC06317E3DA}"/>
              </a:ext>
            </a:extLst>
          </p:cNvPr>
          <p:cNvSpPr txBox="1"/>
          <p:nvPr/>
        </p:nvSpPr>
        <p:spPr>
          <a:xfrm>
            <a:off x="7254691" y="3046345"/>
            <a:ext cx="476250" cy="4610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Cuadro de texto 20">
            <a:extLst>
              <a:ext uri="{FF2B5EF4-FFF2-40B4-BE49-F238E27FC236}">
                <a16:creationId xmlns:a16="http://schemas.microsoft.com/office/drawing/2014/main" id="{4CC26AC8-FECC-4E76-AE80-248D16774B4A}"/>
              </a:ext>
            </a:extLst>
          </p:cNvPr>
          <p:cNvSpPr txBox="1"/>
          <p:nvPr/>
        </p:nvSpPr>
        <p:spPr>
          <a:xfrm>
            <a:off x="7253421" y="3458460"/>
            <a:ext cx="476250" cy="4610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Cuadro de texto 21">
            <a:extLst>
              <a:ext uri="{FF2B5EF4-FFF2-40B4-BE49-F238E27FC236}">
                <a16:creationId xmlns:a16="http://schemas.microsoft.com/office/drawing/2014/main" id="{BE4F972B-5AEA-4FD0-BB5E-F066D8B2B7F4}"/>
              </a:ext>
            </a:extLst>
          </p:cNvPr>
          <p:cNvSpPr txBox="1"/>
          <p:nvPr/>
        </p:nvSpPr>
        <p:spPr>
          <a:xfrm>
            <a:off x="7249611" y="3934710"/>
            <a:ext cx="476250" cy="4610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Cuadro de texto 23">
            <a:extLst>
              <a:ext uri="{FF2B5EF4-FFF2-40B4-BE49-F238E27FC236}">
                <a16:creationId xmlns:a16="http://schemas.microsoft.com/office/drawing/2014/main" id="{09E79805-D140-4A93-B6EA-856B4D34FA1E}"/>
              </a:ext>
            </a:extLst>
          </p:cNvPr>
          <p:cNvSpPr txBox="1"/>
          <p:nvPr/>
        </p:nvSpPr>
        <p:spPr>
          <a:xfrm>
            <a:off x="7594416" y="2265925"/>
            <a:ext cx="2879725" cy="27749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Visión de desarrollo </a:t>
            </a: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sostenible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Cuadro de texto 24">
            <a:extLst>
              <a:ext uri="{FF2B5EF4-FFF2-40B4-BE49-F238E27FC236}">
                <a16:creationId xmlns:a16="http://schemas.microsoft.com/office/drawing/2014/main" id="{144C282D-A31F-4510-84D6-FEC8E8CAF7C9}"/>
              </a:ext>
            </a:extLst>
          </p:cNvPr>
          <p:cNvSpPr txBox="1"/>
          <p:nvPr/>
        </p:nvSpPr>
        <p:spPr>
          <a:xfrm>
            <a:off x="7601401" y="2683120"/>
            <a:ext cx="2879725" cy="2705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Orientados en el </a:t>
            </a: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Cuadro de texto 25">
            <a:extLst>
              <a:ext uri="{FF2B5EF4-FFF2-40B4-BE49-F238E27FC236}">
                <a16:creationId xmlns:a16="http://schemas.microsoft.com/office/drawing/2014/main" id="{00F9211C-430E-4033-8D72-37AB489BAA28}"/>
              </a:ext>
            </a:extLst>
          </p:cNvPr>
          <p:cNvSpPr txBox="1"/>
          <p:nvPr/>
        </p:nvSpPr>
        <p:spPr>
          <a:xfrm>
            <a:off x="7594416" y="3136510"/>
            <a:ext cx="2879725" cy="2514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1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Acuerdos de </a:t>
            </a:r>
            <a:r>
              <a:rPr lang="es-E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buenas voluntades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Cuadro de texto 26">
            <a:extLst>
              <a:ext uri="{FF2B5EF4-FFF2-40B4-BE49-F238E27FC236}">
                <a16:creationId xmlns:a16="http://schemas.microsoft.com/office/drawing/2014/main" id="{418ADE64-870D-4CC1-9997-ECD36654B875}"/>
              </a:ext>
            </a:extLst>
          </p:cNvPr>
          <p:cNvSpPr txBox="1"/>
          <p:nvPr/>
        </p:nvSpPr>
        <p:spPr>
          <a:xfrm>
            <a:off x="7601401" y="3553705"/>
            <a:ext cx="2879725" cy="3143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Colaborativos</a:t>
            </a:r>
            <a:r>
              <a:rPr lang="es-ES" sz="11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articuladores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Cuadro de texto 27">
            <a:extLst>
              <a:ext uri="{FF2B5EF4-FFF2-40B4-BE49-F238E27FC236}">
                <a16:creationId xmlns:a16="http://schemas.microsoft.com/office/drawing/2014/main" id="{9107EBA8-6198-4710-B028-329CB57F682D}"/>
              </a:ext>
            </a:extLst>
          </p:cNvPr>
          <p:cNvSpPr txBox="1"/>
          <p:nvPr/>
        </p:nvSpPr>
        <p:spPr>
          <a:xfrm>
            <a:off x="7601401" y="4021700"/>
            <a:ext cx="2879725" cy="2971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Referentes </a:t>
            </a:r>
            <a:r>
              <a:rPr lang="es-ES" sz="11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sectoriales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Cuadro de texto 28">
            <a:extLst>
              <a:ext uri="{FF2B5EF4-FFF2-40B4-BE49-F238E27FC236}">
                <a16:creationId xmlns:a16="http://schemas.microsoft.com/office/drawing/2014/main" id="{33F091E3-8C64-4FC5-9780-A2701AAC7F58}"/>
              </a:ext>
            </a:extLst>
          </p:cNvPr>
          <p:cNvSpPr txBox="1"/>
          <p:nvPr/>
        </p:nvSpPr>
        <p:spPr>
          <a:xfrm rot="16200000">
            <a:off x="1003116" y="5086600"/>
            <a:ext cx="2059305" cy="10128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IMPACTO SECTORIAL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Cuadro de texto 36">
            <a:extLst>
              <a:ext uri="{FF2B5EF4-FFF2-40B4-BE49-F238E27FC236}">
                <a16:creationId xmlns:a16="http://schemas.microsoft.com/office/drawing/2014/main" id="{1FF86FE6-0D48-4754-AE22-296C4D9A7AD8}"/>
              </a:ext>
            </a:extLst>
          </p:cNvPr>
          <p:cNvSpPr txBox="1"/>
          <p:nvPr/>
        </p:nvSpPr>
        <p:spPr>
          <a:xfrm>
            <a:off x="2608396" y="4457315"/>
            <a:ext cx="476250" cy="4610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Cuadro de texto 37">
            <a:extLst>
              <a:ext uri="{FF2B5EF4-FFF2-40B4-BE49-F238E27FC236}">
                <a16:creationId xmlns:a16="http://schemas.microsoft.com/office/drawing/2014/main" id="{A3AF5BDF-12CE-4248-ADB6-17767EC7134D}"/>
              </a:ext>
            </a:extLst>
          </p:cNvPr>
          <p:cNvSpPr txBox="1"/>
          <p:nvPr/>
        </p:nvSpPr>
        <p:spPr>
          <a:xfrm>
            <a:off x="2608396" y="4872605"/>
            <a:ext cx="476250" cy="4610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Cuadro de texto 38">
            <a:extLst>
              <a:ext uri="{FF2B5EF4-FFF2-40B4-BE49-F238E27FC236}">
                <a16:creationId xmlns:a16="http://schemas.microsoft.com/office/drawing/2014/main" id="{B9AB28C8-B288-4293-B300-7421130133ED}"/>
              </a:ext>
            </a:extLst>
          </p:cNvPr>
          <p:cNvSpPr txBox="1"/>
          <p:nvPr/>
        </p:nvSpPr>
        <p:spPr>
          <a:xfrm>
            <a:off x="2608396" y="5302500"/>
            <a:ext cx="476250" cy="4610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Cuadro de texto 39">
            <a:extLst>
              <a:ext uri="{FF2B5EF4-FFF2-40B4-BE49-F238E27FC236}">
                <a16:creationId xmlns:a16="http://schemas.microsoft.com/office/drawing/2014/main" id="{E5EE6C73-D5DA-49D1-A6DD-70DDDDA95DFE}"/>
              </a:ext>
            </a:extLst>
          </p:cNvPr>
          <p:cNvSpPr txBox="1"/>
          <p:nvPr/>
        </p:nvSpPr>
        <p:spPr>
          <a:xfrm>
            <a:off x="2607126" y="5729855"/>
            <a:ext cx="476250" cy="4610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Cuadro de texto 40">
            <a:extLst>
              <a:ext uri="{FF2B5EF4-FFF2-40B4-BE49-F238E27FC236}">
                <a16:creationId xmlns:a16="http://schemas.microsoft.com/office/drawing/2014/main" id="{1151B7C1-2B7C-4501-90A7-E2F372A68264}"/>
              </a:ext>
            </a:extLst>
          </p:cNvPr>
          <p:cNvSpPr txBox="1"/>
          <p:nvPr/>
        </p:nvSpPr>
        <p:spPr>
          <a:xfrm>
            <a:off x="2603316" y="6143875"/>
            <a:ext cx="476250" cy="46101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400" b="1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Cuadro de texto 41">
            <a:extLst>
              <a:ext uri="{FF2B5EF4-FFF2-40B4-BE49-F238E27FC236}">
                <a16:creationId xmlns:a16="http://schemas.microsoft.com/office/drawing/2014/main" id="{730B649E-2997-4F10-AA5D-DE6466588CB4}"/>
              </a:ext>
            </a:extLst>
          </p:cNvPr>
          <p:cNvSpPr txBox="1"/>
          <p:nvPr/>
        </p:nvSpPr>
        <p:spPr>
          <a:xfrm>
            <a:off x="2988761" y="4554470"/>
            <a:ext cx="7684135" cy="3219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14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modernización </a:t>
            </a: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ES" sz="14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eléctrico </a:t>
            </a: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el uso óptimo de recursos, tecnologías y sistemas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Cuadro de texto 42">
            <a:extLst>
              <a:ext uri="{FF2B5EF4-FFF2-40B4-BE49-F238E27FC236}">
                <a16:creationId xmlns:a16="http://schemas.microsoft.com/office/drawing/2014/main" id="{B4439B41-FE78-48EE-826D-83A55F090A56}"/>
              </a:ext>
            </a:extLst>
          </p:cNvPr>
          <p:cNvSpPr txBox="1"/>
          <p:nvPr/>
        </p:nvSpPr>
        <p:spPr>
          <a:xfrm>
            <a:off x="2988761" y="4986270"/>
            <a:ext cx="7684135" cy="31432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14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empoderamiento </a:t>
            </a: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ES" sz="14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usuario </a:t>
            </a: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su participación activa en el sistema eléctrico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0" name="Cuadro de texto 43">
            <a:extLst>
              <a:ext uri="{FF2B5EF4-FFF2-40B4-BE49-F238E27FC236}">
                <a16:creationId xmlns:a16="http://schemas.microsoft.com/office/drawing/2014/main" id="{032966F9-718F-469E-AC53-988A6F4FA822}"/>
              </a:ext>
            </a:extLst>
          </p:cNvPr>
          <p:cNvSpPr txBox="1"/>
          <p:nvPr/>
        </p:nvSpPr>
        <p:spPr>
          <a:xfrm>
            <a:off x="2988761" y="5416165"/>
            <a:ext cx="7684135" cy="32194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apropiación </a:t>
            </a:r>
            <a:r>
              <a:rPr lang="es-E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las </a:t>
            </a:r>
            <a:r>
              <a:rPr lang="es-ES" sz="1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mejores prácticas </a:t>
            </a:r>
            <a:r>
              <a:rPr lang="es-ES" sz="12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integración y uso de tecnologías</a:t>
            </a:r>
            <a:endParaRPr lang="es-CO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" name="Cuadro de texto 44">
            <a:extLst>
              <a:ext uri="{FF2B5EF4-FFF2-40B4-BE49-F238E27FC236}">
                <a16:creationId xmlns:a16="http://schemas.microsoft.com/office/drawing/2014/main" id="{DEB82C82-E062-4308-A0DF-4E62EED2E738}"/>
              </a:ext>
            </a:extLst>
          </p:cNvPr>
          <p:cNvSpPr txBox="1"/>
          <p:nvPr/>
        </p:nvSpPr>
        <p:spPr>
          <a:xfrm>
            <a:off x="2988761" y="5856855"/>
            <a:ext cx="7684135" cy="33655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Habilitar </a:t>
            </a: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acceso a </a:t>
            </a:r>
            <a:r>
              <a:rPr lang="es-ES" sz="14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la creación de </a:t>
            </a:r>
            <a:r>
              <a:rPr lang="es-ES" sz="14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oportunidades tecnológicas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Cuadro de texto 45">
            <a:extLst>
              <a:ext uri="{FF2B5EF4-FFF2-40B4-BE49-F238E27FC236}">
                <a16:creationId xmlns:a16="http://schemas.microsoft.com/office/drawing/2014/main" id="{334AE262-AB10-4C58-841C-6B6B5E9269BC}"/>
              </a:ext>
            </a:extLst>
          </p:cNvPr>
          <p:cNvSpPr txBox="1"/>
          <p:nvPr/>
        </p:nvSpPr>
        <p:spPr>
          <a:xfrm>
            <a:off x="2988761" y="6258810"/>
            <a:ext cx="7684135" cy="3435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4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Inspirar </a:t>
            </a: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ES" sz="14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transformación </a:t>
            </a: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los </a:t>
            </a:r>
            <a:r>
              <a:rPr lang="es-ES" sz="14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actores </a:t>
            </a:r>
            <a:r>
              <a:rPr lang="es-ES" sz="1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sector eléctrico</a:t>
            </a:r>
            <a:endParaRPr lang="es-CO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262AB36F-6C99-4EE0-87CE-B0502FDADCDC}"/>
              </a:ext>
            </a:extLst>
          </p:cNvPr>
          <p:cNvCxnSpPr/>
          <p:nvPr/>
        </p:nvCxnSpPr>
        <p:spPr>
          <a:xfrm>
            <a:off x="2405196" y="4457315"/>
            <a:ext cx="1400175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4E39514A-F073-4C30-83B8-025CADA4DE21}"/>
              </a:ext>
            </a:extLst>
          </p:cNvPr>
          <p:cNvCxnSpPr/>
          <p:nvPr/>
        </p:nvCxnSpPr>
        <p:spPr>
          <a:xfrm>
            <a:off x="6901631" y="4456045"/>
            <a:ext cx="1400175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ítulo 1">
            <a:extLst>
              <a:ext uri="{FF2B5EF4-FFF2-40B4-BE49-F238E27FC236}">
                <a16:creationId xmlns:a16="http://schemas.microsoft.com/office/drawing/2014/main" id="{C616ECEC-A022-4FB0-973F-2D87B2CC7005}"/>
              </a:ext>
            </a:extLst>
          </p:cNvPr>
          <p:cNvSpPr txBox="1">
            <a:spLocks/>
          </p:cNvSpPr>
          <p:nvPr/>
        </p:nvSpPr>
        <p:spPr>
          <a:xfrm>
            <a:off x="278005" y="331455"/>
            <a:ext cx="12215110" cy="564266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3600" dirty="0"/>
              <a:t>Nos preparamos para que …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19614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D4430D-5AC8-421D-A524-C4E00B2CF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000" cy="686475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7B1D28A-AA0C-4A83-95E6-5C100B3B73D6}"/>
              </a:ext>
            </a:extLst>
          </p:cNvPr>
          <p:cNvSpPr/>
          <p:nvPr/>
        </p:nvSpPr>
        <p:spPr>
          <a:xfrm>
            <a:off x="-160843" y="-195215"/>
            <a:ext cx="12503391" cy="7111529"/>
          </a:xfrm>
          <a:prstGeom prst="rect">
            <a:avLst/>
          </a:prstGeom>
          <a:solidFill>
            <a:schemeClr val="tx1">
              <a:alpha val="60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A0394EE-959C-4411-A247-39D3DE4F0A8C}"/>
              </a:ext>
            </a:extLst>
          </p:cNvPr>
          <p:cNvSpPr/>
          <p:nvPr/>
        </p:nvSpPr>
        <p:spPr>
          <a:xfrm>
            <a:off x="0" y="5627137"/>
            <a:ext cx="12192000" cy="12308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Marcador de número de diapositiva 2">
            <a:extLst>
              <a:ext uri="{FF2B5EF4-FFF2-40B4-BE49-F238E27FC236}">
                <a16:creationId xmlns:a16="http://schemas.microsoft.com/office/drawing/2014/main" id="{3271CCD9-9575-453F-82FC-13D6D365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3117" y="6506478"/>
            <a:ext cx="2743200" cy="365125"/>
          </a:xfrm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F3AC8-B6C9-4008-A2BE-2F736335D406}" type="slidenum">
              <a:rPr kumimoji="0" lang="es-CO" sz="12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O" sz="12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a 21">
            <a:extLst>
              <a:ext uri="{FF2B5EF4-FFF2-40B4-BE49-F238E27FC236}">
                <a16:creationId xmlns:a16="http://schemas.microsoft.com/office/drawing/2014/main" id="{21654C4E-58A0-4E1D-9C95-E3650C7F3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49236"/>
              </p:ext>
            </p:extLst>
          </p:nvPr>
        </p:nvGraphicFramePr>
        <p:xfrm>
          <a:off x="44245" y="643792"/>
          <a:ext cx="12096189" cy="365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2357">
                  <a:extLst>
                    <a:ext uri="{9D8B030D-6E8A-4147-A177-3AD203B41FA5}">
                      <a16:colId xmlns:a16="http://schemas.microsoft.com/office/drawing/2014/main" val="2123851156"/>
                    </a:ext>
                  </a:extLst>
                </a:gridCol>
                <a:gridCol w="1801657">
                  <a:extLst>
                    <a:ext uri="{9D8B030D-6E8A-4147-A177-3AD203B41FA5}">
                      <a16:colId xmlns:a16="http://schemas.microsoft.com/office/drawing/2014/main" val="2908309071"/>
                    </a:ext>
                  </a:extLst>
                </a:gridCol>
                <a:gridCol w="2570725">
                  <a:extLst>
                    <a:ext uri="{9D8B030D-6E8A-4147-A177-3AD203B41FA5}">
                      <a16:colId xmlns:a16="http://schemas.microsoft.com/office/drawing/2014/main" val="4154895509"/>
                    </a:ext>
                  </a:extLst>
                </a:gridCol>
                <a:gridCol w="2570725">
                  <a:extLst>
                    <a:ext uri="{9D8B030D-6E8A-4147-A177-3AD203B41FA5}">
                      <a16:colId xmlns:a16="http://schemas.microsoft.com/office/drawing/2014/main" val="976793447"/>
                    </a:ext>
                  </a:extLst>
                </a:gridCol>
                <a:gridCol w="2570725">
                  <a:extLst>
                    <a:ext uri="{9D8B030D-6E8A-4147-A177-3AD203B41FA5}">
                      <a16:colId xmlns:a16="http://schemas.microsoft.com/office/drawing/2014/main" val="1724962685"/>
                    </a:ext>
                  </a:extLst>
                </a:gridCol>
              </a:tblGrid>
              <a:tr h="3398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B0F0"/>
                          </a:solidFill>
                        </a:rPr>
                        <a:t>Propósito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noProof="0" dirty="0">
                          <a:solidFill>
                            <a:srgbClr val="00B0F0"/>
                          </a:solidFill>
                        </a:rPr>
                        <a:t>Líneas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bg1"/>
                          </a:solidFill>
                        </a:rPr>
                        <a:t>2021 - 2024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bg1"/>
                          </a:solidFill>
                        </a:rPr>
                        <a:t>2025 - 2028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>
                          <a:solidFill>
                            <a:schemeClr val="bg1"/>
                          </a:solidFill>
                        </a:rPr>
                        <a:t>2029 -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626804"/>
                  </a:ext>
                </a:extLst>
              </a:tr>
            </a:tbl>
          </a:graphicData>
        </a:graphic>
      </p:graphicFrame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F1F7AD3-5346-4C75-A880-7F62974A708B}"/>
              </a:ext>
            </a:extLst>
          </p:cNvPr>
          <p:cNvSpPr/>
          <p:nvPr/>
        </p:nvSpPr>
        <p:spPr>
          <a:xfrm>
            <a:off x="5350243" y="6484461"/>
            <a:ext cx="1512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RT dedicadas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09367FF-F4F8-4707-80CF-2BCA4A69940E}"/>
              </a:ext>
            </a:extLst>
          </p:cNvPr>
          <p:cNvSpPr/>
          <p:nvPr/>
        </p:nvSpPr>
        <p:spPr>
          <a:xfrm>
            <a:off x="4479057" y="5727705"/>
            <a:ext cx="1512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Gestión de activos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45E2B38C-F301-449E-82A0-F85D5F6D0649}"/>
              </a:ext>
            </a:extLst>
          </p:cNvPr>
          <p:cNvSpPr/>
          <p:nvPr/>
        </p:nvSpPr>
        <p:spPr>
          <a:xfrm>
            <a:off x="4301718" y="6483278"/>
            <a:ext cx="1008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Ciber Local</a:t>
            </a: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391473EE-F31E-4E35-8D84-9B3A92CE3407}"/>
              </a:ext>
            </a:extLst>
          </p:cNvPr>
          <p:cNvSpPr/>
          <p:nvPr/>
        </p:nvSpPr>
        <p:spPr>
          <a:xfrm>
            <a:off x="8245712" y="6484461"/>
            <a:ext cx="1296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RT privadas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F9223184-05D3-4AF1-B4C7-9C0CCA5CD652}"/>
              </a:ext>
            </a:extLst>
          </p:cNvPr>
          <p:cNvSpPr/>
          <p:nvPr/>
        </p:nvSpPr>
        <p:spPr>
          <a:xfrm>
            <a:off x="6927560" y="6483278"/>
            <a:ext cx="1260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Ciber Sectorial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70A4B3FB-3AAD-404B-9FD8-DC27366FBBA3}"/>
              </a:ext>
            </a:extLst>
          </p:cNvPr>
          <p:cNvSpPr/>
          <p:nvPr/>
        </p:nvSpPr>
        <p:spPr>
          <a:xfrm>
            <a:off x="9625757" y="6494190"/>
            <a:ext cx="1584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Ciber Intersectorial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F95F51D-CA55-4F40-BC60-C2A96989EE6C}"/>
              </a:ext>
            </a:extLst>
          </p:cNvPr>
          <p:cNvSpPr/>
          <p:nvPr/>
        </p:nvSpPr>
        <p:spPr>
          <a:xfrm>
            <a:off x="5313175" y="6000739"/>
            <a:ext cx="936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DSO/TSO1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7FE7D24F-335F-4C0D-A2DF-435C2EE4D43A}"/>
              </a:ext>
            </a:extLst>
          </p:cNvPr>
          <p:cNvSpPr/>
          <p:nvPr/>
        </p:nvSpPr>
        <p:spPr>
          <a:xfrm>
            <a:off x="8099331" y="6007036"/>
            <a:ext cx="936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DSO/TSO2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EB4735FA-DA26-4602-966C-EE6A2F9D89E2}"/>
              </a:ext>
            </a:extLst>
          </p:cNvPr>
          <p:cNvSpPr/>
          <p:nvPr/>
        </p:nvSpPr>
        <p:spPr>
          <a:xfrm>
            <a:off x="8306461" y="4231689"/>
            <a:ext cx="666000" cy="216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DERMS</a:t>
            </a:r>
            <a:endParaRPr kumimoji="0" lang="es-CO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98B4D0E3-3470-4FA0-B05B-E0DE6D8A5AB1}"/>
              </a:ext>
            </a:extLst>
          </p:cNvPr>
          <p:cNvSpPr/>
          <p:nvPr/>
        </p:nvSpPr>
        <p:spPr>
          <a:xfrm>
            <a:off x="10354472" y="3937591"/>
            <a:ext cx="1512000" cy="44597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Plataforma Servicios de Red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27975E46-EE6E-4B18-AA41-50102FA8389A}"/>
              </a:ext>
            </a:extLst>
          </p:cNvPr>
          <p:cNvSpPr/>
          <p:nvPr/>
        </p:nvSpPr>
        <p:spPr>
          <a:xfrm>
            <a:off x="10221970" y="5725071"/>
            <a:ext cx="1728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GA-Economía circular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6728ABEA-66BE-4CAC-B64C-561E0055272C}"/>
              </a:ext>
            </a:extLst>
          </p:cNvPr>
          <p:cNvSpPr/>
          <p:nvPr/>
        </p:nvSpPr>
        <p:spPr>
          <a:xfrm>
            <a:off x="2613914" y="3319301"/>
            <a:ext cx="1753615" cy="864000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Operación flexible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5698C7D-3B9F-4BAA-8C59-078C464E09CE}"/>
              </a:ext>
            </a:extLst>
          </p:cNvPr>
          <p:cNvSpPr/>
          <p:nvPr/>
        </p:nvSpPr>
        <p:spPr>
          <a:xfrm>
            <a:off x="6065241" y="5727705"/>
            <a:ext cx="1872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Servicios en la nube</a:t>
            </a:r>
          </a:p>
        </p:txBody>
      </p:sp>
      <p:sp>
        <p:nvSpPr>
          <p:cNvPr id="35" name="Rectángulo: esquinas redondeadas 34">
            <a:extLst>
              <a:ext uri="{FF2B5EF4-FFF2-40B4-BE49-F238E27FC236}">
                <a16:creationId xmlns:a16="http://schemas.microsoft.com/office/drawing/2014/main" id="{44D88FB9-C6D7-48BE-83B4-871C4BAAFE12}"/>
              </a:ext>
            </a:extLst>
          </p:cNvPr>
          <p:cNvSpPr/>
          <p:nvPr/>
        </p:nvSpPr>
        <p:spPr>
          <a:xfrm>
            <a:off x="4312217" y="6253786"/>
            <a:ext cx="1944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Arquitectura tecnológica</a:t>
            </a: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EF296646-A770-4AB9-9693-92727EE80D15}"/>
              </a:ext>
            </a:extLst>
          </p:cNvPr>
          <p:cNvSpPr/>
          <p:nvPr/>
        </p:nvSpPr>
        <p:spPr>
          <a:xfrm>
            <a:off x="5406853" y="4537508"/>
            <a:ext cx="684000" cy="216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RD</a:t>
            </a:r>
            <a:r>
              <a:rPr kumimoji="0" lang="es-CO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-ToU</a:t>
            </a:r>
            <a:endParaRPr kumimoji="0" lang="es-CO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5CB4B075-E83A-427D-A81D-A79C6BEA7C17}"/>
              </a:ext>
            </a:extLst>
          </p:cNvPr>
          <p:cNvSpPr/>
          <p:nvPr/>
        </p:nvSpPr>
        <p:spPr>
          <a:xfrm>
            <a:off x="6259930" y="4533357"/>
            <a:ext cx="540000" cy="216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V1G</a:t>
            </a:r>
          </a:p>
        </p:txBody>
      </p:sp>
      <p:sp>
        <p:nvSpPr>
          <p:cNvPr id="43" name="Rectángulo: esquinas redondeadas 42">
            <a:extLst>
              <a:ext uri="{FF2B5EF4-FFF2-40B4-BE49-F238E27FC236}">
                <a16:creationId xmlns:a16="http://schemas.microsoft.com/office/drawing/2014/main" id="{21DBFE15-B385-4988-8D33-FA9C942EAFE4}"/>
              </a:ext>
            </a:extLst>
          </p:cNvPr>
          <p:cNvSpPr/>
          <p:nvPr/>
        </p:nvSpPr>
        <p:spPr>
          <a:xfrm>
            <a:off x="9443507" y="4523337"/>
            <a:ext cx="540000" cy="216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V2G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EB513F2A-C70C-443B-8D08-F4B23D7D2936}"/>
              </a:ext>
            </a:extLst>
          </p:cNvPr>
          <p:cNvSpPr/>
          <p:nvPr/>
        </p:nvSpPr>
        <p:spPr>
          <a:xfrm>
            <a:off x="6824892" y="4224512"/>
            <a:ext cx="1008000" cy="216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AE</a:t>
            </a:r>
            <a:r>
              <a:rPr kumimoji="0" lang="es-CO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U</a:t>
            </a:r>
            <a:endParaRPr kumimoji="0" lang="es-CO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F742B4D5-93D6-47FF-9ECE-CCC63F89AE1D}"/>
              </a:ext>
            </a:extLst>
          </p:cNvPr>
          <p:cNvSpPr/>
          <p:nvPr/>
        </p:nvSpPr>
        <p:spPr>
          <a:xfrm>
            <a:off x="4625776" y="4532118"/>
            <a:ext cx="612000" cy="216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AG</a:t>
            </a:r>
            <a:endParaRPr kumimoji="0" lang="es-CO" sz="10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5" name="Rectángulo: esquinas redondeadas 54">
            <a:extLst>
              <a:ext uri="{FF2B5EF4-FFF2-40B4-BE49-F238E27FC236}">
                <a16:creationId xmlns:a16="http://schemas.microsoft.com/office/drawing/2014/main" id="{8F2686C0-D4F4-473D-BB45-72A8E3F1462C}"/>
              </a:ext>
            </a:extLst>
          </p:cNvPr>
          <p:cNvSpPr/>
          <p:nvPr/>
        </p:nvSpPr>
        <p:spPr>
          <a:xfrm>
            <a:off x="6101220" y="4216264"/>
            <a:ext cx="648000" cy="216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RD</a:t>
            </a:r>
            <a:r>
              <a:rPr kumimoji="0" lang="es-CO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-MK</a:t>
            </a:r>
            <a:endParaRPr kumimoji="0" lang="es-CO" sz="1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32B816DC-BB14-44D9-8DFF-9B86F1D6FD4D}"/>
              </a:ext>
            </a:extLst>
          </p:cNvPr>
          <p:cNvSpPr/>
          <p:nvPr/>
        </p:nvSpPr>
        <p:spPr>
          <a:xfrm>
            <a:off x="2613913" y="4444578"/>
            <a:ext cx="1769463" cy="396000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rgbClr val="FFFF00"/>
                </a:solidFill>
                <a:latin typeface="Arial Black" panose="020B0A04020102020204" pitchFamily="34" charset="0"/>
              </a:rPr>
              <a:t>Recursos distribuidos</a:t>
            </a:r>
            <a:endParaRPr kumimoji="0" lang="es-CO" sz="1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2A4A2D5B-8114-47DF-9932-83BA64BF9B09}"/>
              </a:ext>
            </a:extLst>
          </p:cNvPr>
          <p:cNvSpPr/>
          <p:nvPr/>
        </p:nvSpPr>
        <p:spPr>
          <a:xfrm>
            <a:off x="4903356" y="2983468"/>
            <a:ext cx="1008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AE</a:t>
            </a:r>
            <a:r>
              <a:rPr lang="es-CO" sz="800" dirty="0">
                <a:solidFill>
                  <a:schemeClr val="bg1"/>
                </a:solidFill>
                <a:latin typeface="Arial Black" panose="020B0A04020102020204" pitchFamily="34" charset="0"/>
              </a:rPr>
              <a:t>RED</a:t>
            </a:r>
            <a:endParaRPr lang="es-CO" sz="1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3" name="Rectángulo: esquinas redondeadas 62">
            <a:extLst>
              <a:ext uri="{FF2B5EF4-FFF2-40B4-BE49-F238E27FC236}">
                <a16:creationId xmlns:a16="http://schemas.microsoft.com/office/drawing/2014/main" id="{05C8C172-1028-4144-A7D4-31F9E3561EDB}"/>
              </a:ext>
            </a:extLst>
          </p:cNvPr>
          <p:cNvSpPr/>
          <p:nvPr/>
        </p:nvSpPr>
        <p:spPr>
          <a:xfrm>
            <a:off x="10574568" y="1478412"/>
            <a:ext cx="1512000" cy="44597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Plataforma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PaaS</a:t>
            </a:r>
          </a:p>
        </p:txBody>
      </p:sp>
      <p:sp>
        <p:nvSpPr>
          <p:cNvPr id="65" name="Rectángulo: esquinas redondeadas 64">
            <a:extLst>
              <a:ext uri="{FF2B5EF4-FFF2-40B4-BE49-F238E27FC236}">
                <a16:creationId xmlns:a16="http://schemas.microsoft.com/office/drawing/2014/main" id="{96A15212-BDDB-4D0E-9E9C-C7564B49CB59}"/>
              </a:ext>
            </a:extLst>
          </p:cNvPr>
          <p:cNvSpPr/>
          <p:nvPr/>
        </p:nvSpPr>
        <p:spPr>
          <a:xfrm>
            <a:off x="7850721" y="2454952"/>
            <a:ext cx="1008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ADMS</a:t>
            </a:r>
          </a:p>
        </p:txBody>
      </p:sp>
      <p:sp>
        <p:nvSpPr>
          <p:cNvPr id="67" name="Rectángulo: esquinas redondeadas 66">
            <a:extLst>
              <a:ext uri="{FF2B5EF4-FFF2-40B4-BE49-F238E27FC236}">
                <a16:creationId xmlns:a16="http://schemas.microsoft.com/office/drawing/2014/main" id="{3F7597B4-CC83-488D-BEE8-0F061871A2E5}"/>
              </a:ext>
            </a:extLst>
          </p:cNvPr>
          <p:cNvSpPr/>
          <p:nvPr/>
        </p:nvSpPr>
        <p:spPr>
          <a:xfrm>
            <a:off x="5156621" y="1665111"/>
            <a:ext cx="2304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Gobierno y Analítica datos</a:t>
            </a:r>
          </a:p>
        </p:txBody>
      </p:sp>
      <p:sp>
        <p:nvSpPr>
          <p:cNvPr id="69" name="Rectángulo: esquinas redondeadas 68">
            <a:extLst>
              <a:ext uri="{FF2B5EF4-FFF2-40B4-BE49-F238E27FC236}">
                <a16:creationId xmlns:a16="http://schemas.microsoft.com/office/drawing/2014/main" id="{C21BBFDB-1B19-4A8D-B151-359328F2FF92}"/>
              </a:ext>
            </a:extLst>
          </p:cNvPr>
          <p:cNvSpPr/>
          <p:nvPr/>
        </p:nvSpPr>
        <p:spPr>
          <a:xfrm>
            <a:off x="7091452" y="1090045"/>
            <a:ext cx="2844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Atención IA/Gemelo digital </a:t>
            </a:r>
          </a:p>
        </p:txBody>
      </p:sp>
      <p:sp>
        <p:nvSpPr>
          <p:cNvPr id="71" name="Rectángulo: esquinas redondeadas 70">
            <a:extLst>
              <a:ext uri="{FF2B5EF4-FFF2-40B4-BE49-F238E27FC236}">
                <a16:creationId xmlns:a16="http://schemas.microsoft.com/office/drawing/2014/main" id="{4B1AC22E-3BE8-47FD-9514-8CCF7D61B280}"/>
              </a:ext>
            </a:extLst>
          </p:cNvPr>
          <p:cNvSpPr/>
          <p:nvPr/>
        </p:nvSpPr>
        <p:spPr>
          <a:xfrm>
            <a:off x="4547253" y="1079751"/>
            <a:ext cx="2291149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Plataformas digitales</a:t>
            </a:r>
          </a:p>
        </p:txBody>
      </p:sp>
      <p:sp>
        <p:nvSpPr>
          <p:cNvPr id="73" name="Rectángulo: esquinas redondeadas 72">
            <a:extLst>
              <a:ext uri="{FF2B5EF4-FFF2-40B4-BE49-F238E27FC236}">
                <a16:creationId xmlns:a16="http://schemas.microsoft.com/office/drawing/2014/main" id="{FF8BB386-467F-4508-BD4F-975E09CE2703}"/>
              </a:ext>
            </a:extLst>
          </p:cNvPr>
          <p:cNvSpPr/>
          <p:nvPr/>
        </p:nvSpPr>
        <p:spPr>
          <a:xfrm>
            <a:off x="6519101" y="2454952"/>
            <a:ext cx="972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µRedes</a:t>
            </a:r>
          </a:p>
        </p:txBody>
      </p:sp>
      <p:sp>
        <p:nvSpPr>
          <p:cNvPr id="81" name="Rectángulo: esquinas redondeadas 80">
            <a:extLst>
              <a:ext uri="{FF2B5EF4-FFF2-40B4-BE49-F238E27FC236}">
                <a16:creationId xmlns:a16="http://schemas.microsoft.com/office/drawing/2014/main" id="{DDCBFA99-C930-432A-A78E-539E61BAA4C3}"/>
              </a:ext>
            </a:extLst>
          </p:cNvPr>
          <p:cNvSpPr/>
          <p:nvPr/>
        </p:nvSpPr>
        <p:spPr>
          <a:xfrm>
            <a:off x="2636565" y="1592922"/>
            <a:ext cx="1769463" cy="396000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200" dirty="0">
                <a:solidFill>
                  <a:srgbClr val="FFFF00"/>
                </a:solidFill>
                <a:latin typeface="Arial Black" panose="020B0A04020102020204" pitchFamily="34" charset="0"/>
              </a:rPr>
              <a:t>Información</a:t>
            </a:r>
            <a:r>
              <a:rPr kumimoji="0" lang="es-CO" sz="12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</a:rPr>
              <a:t> avanzada</a:t>
            </a:r>
          </a:p>
        </p:txBody>
      </p:sp>
      <p:sp>
        <p:nvSpPr>
          <p:cNvPr id="83" name="Rectángulo: esquinas redondeadas 82">
            <a:extLst>
              <a:ext uri="{FF2B5EF4-FFF2-40B4-BE49-F238E27FC236}">
                <a16:creationId xmlns:a16="http://schemas.microsoft.com/office/drawing/2014/main" id="{60D78EA9-68C0-4B3D-AC71-208A265977A3}"/>
              </a:ext>
            </a:extLst>
          </p:cNvPr>
          <p:cNvSpPr/>
          <p:nvPr/>
        </p:nvSpPr>
        <p:spPr>
          <a:xfrm>
            <a:off x="2636565" y="2182669"/>
            <a:ext cx="1769463" cy="862525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Red flexible, automatizada y digital</a:t>
            </a:r>
          </a:p>
        </p:txBody>
      </p:sp>
      <p:sp>
        <p:nvSpPr>
          <p:cNvPr id="85" name="Rectángulo: esquinas redondeadas 84">
            <a:extLst>
              <a:ext uri="{FF2B5EF4-FFF2-40B4-BE49-F238E27FC236}">
                <a16:creationId xmlns:a16="http://schemas.microsoft.com/office/drawing/2014/main" id="{40D11D8D-6EF7-463C-BCD4-D35BE2E6847F}"/>
              </a:ext>
            </a:extLst>
          </p:cNvPr>
          <p:cNvSpPr/>
          <p:nvPr/>
        </p:nvSpPr>
        <p:spPr>
          <a:xfrm>
            <a:off x="8589445" y="1412056"/>
            <a:ext cx="1507478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Plataformas CRM</a:t>
            </a:r>
          </a:p>
        </p:txBody>
      </p:sp>
      <p:sp>
        <p:nvSpPr>
          <p:cNvPr id="87" name="Rectángulo: esquinas redondeadas 86">
            <a:extLst>
              <a:ext uri="{FF2B5EF4-FFF2-40B4-BE49-F238E27FC236}">
                <a16:creationId xmlns:a16="http://schemas.microsoft.com/office/drawing/2014/main" id="{23783BDA-7548-4679-8493-25BA7A424548}"/>
              </a:ext>
            </a:extLst>
          </p:cNvPr>
          <p:cNvSpPr/>
          <p:nvPr/>
        </p:nvSpPr>
        <p:spPr>
          <a:xfrm>
            <a:off x="6671666" y="1412057"/>
            <a:ext cx="1872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Automatización RPA/ML</a:t>
            </a:r>
          </a:p>
        </p:txBody>
      </p:sp>
      <p:sp>
        <p:nvSpPr>
          <p:cNvPr id="91" name="Rectángulo: esquinas redondeadas 90">
            <a:extLst>
              <a:ext uri="{FF2B5EF4-FFF2-40B4-BE49-F238E27FC236}">
                <a16:creationId xmlns:a16="http://schemas.microsoft.com/office/drawing/2014/main" id="{72E07217-459F-4B6B-B637-62E9559B2B41}"/>
              </a:ext>
            </a:extLst>
          </p:cNvPr>
          <p:cNvSpPr/>
          <p:nvPr/>
        </p:nvSpPr>
        <p:spPr>
          <a:xfrm>
            <a:off x="9595313" y="3002187"/>
            <a:ext cx="612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HVDC</a:t>
            </a:r>
            <a:endParaRPr kumimoji="0" lang="es-CO" sz="10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3" name="Rectángulo: esquinas redondeadas 92">
            <a:extLst>
              <a:ext uri="{FF2B5EF4-FFF2-40B4-BE49-F238E27FC236}">
                <a16:creationId xmlns:a16="http://schemas.microsoft.com/office/drawing/2014/main" id="{B862DBCD-F0EA-4EB4-B77A-F53805BA385C}"/>
              </a:ext>
            </a:extLst>
          </p:cNvPr>
          <p:cNvSpPr/>
          <p:nvPr/>
        </p:nvSpPr>
        <p:spPr>
          <a:xfrm>
            <a:off x="6378602" y="3866343"/>
            <a:ext cx="2264537" cy="194033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MSFS: aplicaciones T/D</a:t>
            </a:r>
            <a:endParaRPr kumimoji="0" lang="es-CO" sz="10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5" name="Rectángulo: esquinas redondeadas 94">
            <a:extLst>
              <a:ext uri="{FF2B5EF4-FFF2-40B4-BE49-F238E27FC236}">
                <a16:creationId xmlns:a16="http://schemas.microsoft.com/office/drawing/2014/main" id="{F69466CC-A509-44AB-BCD2-A0CD124587C7}"/>
              </a:ext>
            </a:extLst>
          </p:cNvPr>
          <p:cNvSpPr/>
          <p:nvPr/>
        </p:nvSpPr>
        <p:spPr>
          <a:xfrm>
            <a:off x="10402160" y="2730630"/>
            <a:ext cx="684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</a:t>
            </a:r>
            <a:r>
              <a:rPr kumimoji="0" lang="es-CO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NCIT</a:t>
            </a:r>
            <a:endParaRPr kumimoji="0" lang="es-CO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7" name="Rectángulo: esquinas redondeadas 96">
            <a:extLst>
              <a:ext uri="{FF2B5EF4-FFF2-40B4-BE49-F238E27FC236}">
                <a16:creationId xmlns:a16="http://schemas.microsoft.com/office/drawing/2014/main" id="{7205FF13-D856-4620-8272-CA03DAD950CE}"/>
              </a:ext>
            </a:extLst>
          </p:cNvPr>
          <p:cNvSpPr/>
          <p:nvPr/>
        </p:nvSpPr>
        <p:spPr>
          <a:xfrm>
            <a:off x="5153882" y="2735084"/>
            <a:ext cx="684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</a:t>
            </a:r>
            <a:r>
              <a:rPr kumimoji="0" lang="es-CO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IED</a:t>
            </a:r>
            <a:endParaRPr kumimoji="0" lang="es-CO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9" name="Rectángulo: esquinas redondeadas 98">
            <a:extLst>
              <a:ext uri="{FF2B5EF4-FFF2-40B4-BE49-F238E27FC236}">
                <a16:creationId xmlns:a16="http://schemas.microsoft.com/office/drawing/2014/main" id="{E77AF580-8D27-495C-A392-2D3ECE32B7EF}"/>
              </a:ext>
            </a:extLst>
          </p:cNvPr>
          <p:cNvSpPr/>
          <p:nvPr/>
        </p:nvSpPr>
        <p:spPr>
          <a:xfrm>
            <a:off x="8179009" y="2730630"/>
            <a:ext cx="684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</a:t>
            </a:r>
            <a:r>
              <a:rPr kumimoji="0" lang="es-CO" sz="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MU</a:t>
            </a:r>
            <a:endParaRPr kumimoji="0" lang="es-CO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1" name="Rectángulo: esquinas redondeadas 100">
            <a:extLst>
              <a:ext uri="{FF2B5EF4-FFF2-40B4-BE49-F238E27FC236}">
                <a16:creationId xmlns:a16="http://schemas.microsoft.com/office/drawing/2014/main" id="{504DC284-C263-4646-829E-EFF3DC0BB3AF}"/>
              </a:ext>
            </a:extLst>
          </p:cNvPr>
          <p:cNvSpPr/>
          <p:nvPr/>
        </p:nvSpPr>
        <p:spPr>
          <a:xfrm>
            <a:off x="6824892" y="3299697"/>
            <a:ext cx="1141183" cy="17909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O&amp;M </a:t>
            </a:r>
            <a:r>
              <a:rPr kumimoji="0" lang="es-CO" sz="1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Drones</a:t>
            </a:r>
            <a:endParaRPr kumimoji="0" lang="es-CO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3" name="Rectángulo: esquinas redondeadas 102">
            <a:extLst>
              <a:ext uri="{FF2B5EF4-FFF2-40B4-BE49-F238E27FC236}">
                <a16:creationId xmlns:a16="http://schemas.microsoft.com/office/drawing/2014/main" id="{A8F0EE83-A20B-43C1-86CB-7987075DD8EF}"/>
              </a:ext>
            </a:extLst>
          </p:cNvPr>
          <p:cNvSpPr/>
          <p:nvPr/>
        </p:nvSpPr>
        <p:spPr>
          <a:xfrm>
            <a:off x="9059910" y="3669761"/>
            <a:ext cx="2916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Operación con sistemas autónomos-IA</a:t>
            </a:r>
            <a:endParaRPr kumimoji="0" lang="es-CO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5" name="Rectángulo: esquinas redondeadas 104">
            <a:extLst>
              <a:ext uri="{FF2B5EF4-FFF2-40B4-BE49-F238E27FC236}">
                <a16:creationId xmlns:a16="http://schemas.microsoft.com/office/drawing/2014/main" id="{7B23689A-B418-4817-9935-AB8C7AE456CD}"/>
              </a:ext>
            </a:extLst>
          </p:cNvPr>
          <p:cNvSpPr/>
          <p:nvPr/>
        </p:nvSpPr>
        <p:spPr>
          <a:xfrm>
            <a:off x="6194751" y="2983468"/>
            <a:ext cx="648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0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Inv.Int</a:t>
            </a:r>
            <a:endParaRPr kumimoji="0" lang="es-CO" sz="10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7" name="Rectángulo: esquinas redondeadas 106">
            <a:extLst>
              <a:ext uri="{FF2B5EF4-FFF2-40B4-BE49-F238E27FC236}">
                <a16:creationId xmlns:a16="http://schemas.microsoft.com/office/drawing/2014/main" id="{3C902A61-565B-44A5-8181-B47B7F40B781}"/>
              </a:ext>
            </a:extLst>
          </p:cNvPr>
          <p:cNvSpPr/>
          <p:nvPr/>
        </p:nvSpPr>
        <p:spPr>
          <a:xfrm>
            <a:off x="9531605" y="3362675"/>
            <a:ext cx="2628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Operación híbrida HVDC-AC/FACTS</a:t>
            </a:r>
            <a:endParaRPr kumimoji="0" lang="es-CO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09" name="Rectángulo: esquinas redondeadas 108">
            <a:extLst>
              <a:ext uri="{FF2B5EF4-FFF2-40B4-BE49-F238E27FC236}">
                <a16:creationId xmlns:a16="http://schemas.microsoft.com/office/drawing/2014/main" id="{D35B51C2-2572-4633-9DA3-892D0E99ED77}"/>
              </a:ext>
            </a:extLst>
          </p:cNvPr>
          <p:cNvSpPr/>
          <p:nvPr/>
        </p:nvSpPr>
        <p:spPr>
          <a:xfrm>
            <a:off x="5911356" y="3593696"/>
            <a:ext cx="1836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O&amp;M </a:t>
            </a:r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Gemelo </a:t>
            </a:r>
            <a:r>
              <a:rPr kumimoji="0" lang="es-CO" sz="100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digital/RA</a:t>
            </a:r>
            <a:endParaRPr kumimoji="0" lang="es-CO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EE385D0-72DF-4359-9748-6E7B1E179E2A}"/>
              </a:ext>
            </a:extLst>
          </p:cNvPr>
          <p:cNvSpPr/>
          <p:nvPr/>
        </p:nvSpPr>
        <p:spPr>
          <a:xfrm>
            <a:off x="6346721" y="6253786"/>
            <a:ext cx="1944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Interoperabilidad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E732ED-04ED-4ED9-ADE6-703E8F113FC2}"/>
              </a:ext>
            </a:extLst>
          </p:cNvPr>
          <p:cNvSpPr txBox="1"/>
          <p:nvPr/>
        </p:nvSpPr>
        <p:spPr>
          <a:xfrm>
            <a:off x="307410" y="67023"/>
            <a:ext cx="107358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Mapa tecnológico: “una foto” en permanente evolución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D89BE187-7EE5-45B4-B772-8A97E49EF644}"/>
              </a:ext>
            </a:extLst>
          </p:cNvPr>
          <p:cNvSpPr txBox="1"/>
          <p:nvPr/>
        </p:nvSpPr>
        <p:spPr>
          <a:xfrm>
            <a:off x="863124" y="5880053"/>
            <a:ext cx="27468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Eficiencia operacional y convergencia tecnológica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A34EAC9F-7807-4BD8-870E-CAF584C8146E}"/>
              </a:ext>
            </a:extLst>
          </p:cNvPr>
          <p:cNvSpPr/>
          <p:nvPr/>
        </p:nvSpPr>
        <p:spPr>
          <a:xfrm>
            <a:off x="2615787" y="1089656"/>
            <a:ext cx="1812469" cy="396000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Servicios digitales</a:t>
            </a:r>
          </a:p>
        </p:txBody>
      </p:sp>
      <p:sp>
        <p:nvSpPr>
          <p:cNvPr id="14" name="Rectángulo: esquinas diagonales redondeadas 13">
            <a:extLst>
              <a:ext uri="{FF2B5EF4-FFF2-40B4-BE49-F238E27FC236}">
                <a16:creationId xmlns:a16="http://schemas.microsoft.com/office/drawing/2014/main" id="{03B5A287-B25A-4083-B492-2CC3FCF71496}"/>
              </a:ext>
            </a:extLst>
          </p:cNvPr>
          <p:cNvSpPr/>
          <p:nvPr/>
        </p:nvSpPr>
        <p:spPr>
          <a:xfrm>
            <a:off x="2636568" y="1047826"/>
            <a:ext cx="1769463" cy="464491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ángulo: esquinas diagonales redondeadas 15">
            <a:extLst>
              <a:ext uri="{FF2B5EF4-FFF2-40B4-BE49-F238E27FC236}">
                <a16:creationId xmlns:a16="http://schemas.microsoft.com/office/drawing/2014/main" id="{B1C2E82E-5629-44D9-8F7B-A6E3F7F1415C}"/>
              </a:ext>
            </a:extLst>
          </p:cNvPr>
          <p:cNvSpPr/>
          <p:nvPr/>
        </p:nvSpPr>
        <p:spPr>
          <a:xfrm>
            <a:off x="2636567" y="1544227"/>
            <a:ext cx="1769463" cy="500460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8" name="Rectángulo: esquinas diagonales redondeadas 17">
            <a:extLst>
              <a:ext uri="{FF2B5EF4-FFF2-40B4-BE49-F238E27FC236}">
                <a16:creationId xmlns:a16="http://schemas.microsoft.com/office/drawing/2014/main" id="{EC0825AB-C22E-4D7E-9A07-A766B8C201AB}"/>
              </a:ext>
            </a:extLst>
          </p:cNvPr>
          <p:cNvSpPr/>
          <p:nvPr/>
        </p:nvSpPr>
        <p:spPr>
          <a:xfrm>
            <a:off x="2636567" y="2093382"/>
            <a:ext cx="1769463" cy="975600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2" name="Rectángulo: esquinas diagonales redondeadas 21">
            <a:extLst>
              <a:ext uri="{FF2B5EF4-FFF2-40B4-BE49-F238E27FC236}">
                <a16:creationId xmlns:a16="http://schemas.microsoft.com/office/drawing/2014/main" id="{65C339C0-7DD8-4C3D-8546-7897F46B7265}"/>
              </a:ext>
            </a:extLst>
          </p:cNvPr>
          <p:cNvSpPr/>
          <p:nvPr/>
        </p:nvSpPr>
        <p:spPr>
          <a:xfrm>
            <a:off x="2618421" y="3127932"/>
            <a:ext cx="1769463" cy="1242000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4" name="Rectángulo: esquinas diagonales redondeadas 23">
            <a:extLst>
              <a:ext uri="{FF2B5EF4-FFF2-40B4-BE49-F238E27FC236}">
                <a16:creationId xmlns:a16="http://schemas.microsoft.com/office/drawing/2014/main" id="{CD50D18D-F3C8-4D5D-95F9-9736C0C0C932}"/>
              </a:ext>
            </a:extLst>
          </p:cNvPr>
          <p:cNvSpPr/>
          <p:nvPr/>
        </p:nvSpPr>
        <p:spPr>
          <a:xfrm>
            <a:off x="2613914" y="4424750"/>
            <a:ext cx="1769463" cy="415828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C3BC0D67-0323-4953-9A58-BFE211811422}"/>
              </a:ext>
            </a:extLst>
          </p:cNvPr>
          <p:cNvSpPr/>
          <p:nvPr/>
        </p:nvSpPr>
        <p:spPr>
          <a:xfrm>
            <a:off x="2615787" y="4930162"/>
            <a:ext cx="1766839" cy="61326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>
                <a:solidFill>
                  <a:srgbClr val="FFFF00"/>
                </a:solidFill>
                <a:latin typeface="Arial Black" panose="020B0A04020102020204" pitchFamily="34" charset="0"/>
              </a:rPr>
              <a:t>Técnicas servicios transaccionales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001D5620-6673-4E33-9F6B-DDAEF975D43E}"/>
              </a:ext>
            </a:extLst>
          </p:cNvPr>
          <p:cNvSpPr/>
          <p:nvPr/>
        </p:nvSpPr>
        <p:spPr>
          <a:xfrm>
            <a:off x="6783501" y="5236663"/>
            <a:ext cx="720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chemeClr val="bg1"/>
                </a:solidFill>
                <a:latin typeface="Arial Black" panose="020B0A04020102020204" pitchFamily="34" charset="0"/>
              </a:rPr>
              <a:t>P2P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5439A20B-F833-4345-84E8-DADA459D2A76}"/>
              </a:ext>
            </a:extLst>
          </p:cNvPr>
          <p:cNvSpPr/>
          <p:nvPr/>
        </p:nvSpPr>
        <p:spPr>
          <a:xfrm>
            <a:off x="6033334" y="4950102"/>
            <a:ext cx="1152000" cy="216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BEMS/HEMS</a:t>
            </a: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C909E931-4754-433C-8187-3437C269F947}"/>
              </a:ext>
            </a:extLst>
          </p:cNvPr>
          <p:cNvSpPr/>
          <p:nvPr/>
        </p:nvSpPr>
        <p:spPr>
          <a:xfrm>
            <a:off x="7554497" y="5242304"/>
            <a:ext cx="1188000" cy="180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100" noProof="0" dirty="0">
                <a:solidFill>
                  <a:schemeClr val="bg1"/>
                </a:solidFill>
                <a:latin typeface="Arial Black" panose="020B0A04020102020204" pitchFamily="34" charset="0"/>
              </a:rPr>
              <a:t>BC/DLT</a:t>
            </a:r>
            <a:endParaRPr kumimoji="0" lang="es-CO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36" name="Rectángulo: esquinas redondeadas 35">
            <a:extLst>
              <a:ext uri="{FF2B5EF4-FFF2-40B4-BE49-F238E27FC236}">
                <a16:creationId xmlns:a16="http://schemas.microsoft.com/office/drawing/2014/main" id="{D306D3A4-7EF8-425B-A217-2346593051DB}"/>
              </a:ext>
            </a:extLst>
          </p:cNvPr>
          <p:cNvSpPr/>
          <p:nvPr/>
        </p:nvSpPr>
        <p:spPr>
          <a:xfrm>
            <a:off x="7383445" y="4950102"/>
            <a:ext cx="1224000" cy="21600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Comunidad E</a:t>
            </a:r>
          </a:p>
        </p:txBody>
      </p:sp>
      <p:sp>
        <p:nvSpPr>
          <p:cNvPr id="38" name="Rectángulo: esquinas diagonales redondeadas 37">
            <a:extLst>
              <a:ext uri="{FF2B5EF4-FFF2-40B4-BE49-F238E27FC236}">
                <a16:creationId xmlns:a16="http://schemas.microsoft.com/office/drawing/2014/main" id="{A2F0FDDD-82BB-42A6-8D3E-AA18632C5B29}"/>
              </a:ext>
            </a:extLst>
          </p:cNvPr>
          <p:cNvSpPr/>
          <p:nvPr/>
        </p:nvSpPr>
        <p:spPr>
          <a:xfrm>
            <a:off x="2613914" y="4894076"/>
            <a:ext cx="1769463" cy="677599"/>
          </a:xfrm>
          <a:prstGeom prst="round2Diag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3E3FFB4-3064-44D4-AD7F-4AF655DD9509}"/>
              </a:ext>
            </a:extLst>
          </p:cNvPr>
          <p:cNvSpPr/>
          <p:nvPr/>
        </p:nvSpPr>
        <p:spPr>
          <a:xfrm>
            <a:off x="10379583" y="4715620"/>
            <a:ext cx="1512000" cy="593064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1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</a:rPr>
              <a:t>Plataforma Servicios </a:t>
            </a:r>
            <a:r>
              <a:rPr lang="es-CO" sz="1100" dirty="0">
                <a:solidFill>
                  <a:schemeClr val="bg1"/>
                </a:solidFill>
                <a:latin typeface="Arial Black" panose="020B0A04020102020204" pitchFamily="34" charset="0"/>
              </a:rPr>
              <a:t>transaccionales</a:t>
            </a:r>
            <a:endParaRPr kumimoji="0" lang="es-CO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</a:endParaRP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E25F94AA-FD5D-4260-B4EC-1753119C29C8}"/>
              </a:ext>
            </a:extLst>
          </p:cNvPr>
          <p:cNvSpPr txBox="1"/>
          <p:nvPr/>
        </p:nvSpPr>
        <p:spPr>
          <a:xfrm>
            <a:off x="10911" y="1074667"/>
            <a:ext cx="26362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Mejoramiento de la calidad del servicio al usuario</a:t>
            </a:r>
            <a:endParaRPr kumimoji="0" lang="es-CO" sz="1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7BF9DF5C-D310-4388-AA81-E26E9D0A6F29}"/>
              </a:ext>
            </a:extLst>
          </p:cNvPr>
          <p:cNvSpPr txBox="1"/>
          <p:nvPr/>
        </p:nvSpPr>
        <p:spPr>
          <a:xfrm>
            <a:off x="6883" y="2526882"/>
            <a:ext cx="25852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Garantizar confiabilidad, seguridad e interoperabilidad en el servicio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E4BC009E-0169-4A23-8623-6E3338E11FDA}"/>
              </a:ext>
            </a:extLst>
          </p:cNvPr>
          <p:cNvSpPr txBox="1"/>
          <p:nvPr/>
        </p:nvSpPr>
        <p:spPr>
          <a:xfrm>
            <a:off x="5450" y="4415049"/>
            <a:ext cx="25327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Habilitar servicios descentralizados, flexibles y </a:t>
            </a:r>
            <a:r>
              <a:rPr kumimoji="0" lang="es-ES" sz="180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multi-producto</a:t>
            </a:r>
            <a:endParaRPr kumimoji="0" lang="es-CO" sz="18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ángulo: esquinas redondeadas 74">
            <a:extLst>
              <a:ext uri="{FF2B5EF4-FFF2-40B4-BE49-F238E27FC236}">
                <a16:creationId xmlns:a16="http://schemas.microsoft.com/office/drawing/2014/main" id="{D268782F-D8CC-4B35-A5A1-EDA48296436B}"/>
              </a:ext>
            </a:extLst>
          </p:cNvPr>
          <p:cNvSpPr/>
          <p:nvPr/>
        </p:nvSpPr>
        <p:spPr>
          <a:xfrm>
            <a:off x="5991604" y="1983492"/>
            <a:ext cx="2808000" cy="18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Dispositivos automatizados</a:t>
            </a:r>
          </a:p>
        </p:txBody>
      </p: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08A83046-407B-4C83-947D-1AFC15F910E5}"/>
              </a:ext>
            </a:extLst>
          </p:cNvPr>
          <p:cNvSpPr/>
          <p:nvPr/>
        </p:nvSpPr>
        <p:spPr>
          <a:xfrm>
            <a:off x="4748394" y="1984598"/>
            <a:ext cx="1188000" cy="180000"/>
          </a:xfrm>
          <a:prstGeom prst="roundRect">
            <a:avLst/>
          </a:prstGeom>
          <a:solidFill>
            <a:schemeClr val="tx1">
              <a:alpha val="50000"/>
            </a:schemeClr>
          </a:solidFill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dirty="0">
                <a:solidFill>
                  <a:schemeClr val="bg1"/>
                </a:solidFill>
                <a:latin typeface="Arial Black" panose="020B0A04020102020204" pitchFamily="34" charset="0"/>
              </a:rPr>
              <a:t>AMI</a:t>
            </a: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1FC42986-F051-4B32-B105-C958861BF34D}"/>
              </a:ext>
            </a:extLst>
          </p:cNvPr>
          <p:cNvSpPr/>
          <p:nvPr/>
        </p:nvSpPr>
        <p:spPr>
          <a:xfrm>
            <a:off x="6886982" y="2986592"/>
            <a:ext cx="958929" cy="179090"/>
          </a:xfrm>
          <a:prstGeom prst="roundRect">
            <a:avLst/>
          </a:prstGeom>
          <a:noFill/>
          <a:ln w="12700">
            <a:solidFill>
              <a:schemeClr val="bg2">
                <a:lumMod val="25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s-CO" sz="1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O&amp;M </a:t>
            </a:r>
            <a:r>
              <a:rPr kumimoji="0" lang="es-CO" sz="100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IoT</a:t>
            </a:r>
            <a:endParaRPr kumimoji="0" lang="es-CO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72" name="Grupo 71">
            <a:extLst>
              <a:ext uri="{FF2B5EF4-FFF2-40B4-BE49-F238E27FC236}">
                <a16:creationId xmlns:a16="http://schemas.microsoft.com/office/drawing/2014/main" id="{A3EEFF4D-4BF4-4213-9F75-E931B6635E6D}"/>
              </a:ext>
            </a:extLst>
          </p:cNvPr>
          <p:cNvGrpSpPr>
            <a:grpSpLocks noChangeAspect="1"/>
          </p:cNvGrpSpPr>
          <p:nvPr/>
        </p:nvGrpSpPr>
        <p:grpSpPr>
          <a:xfrm>
            <a:off x="10883762" y="126980"/>
            <a:ext cx="1179292" cy="540000"/>
            <a:chOff x="3021682" y="1925501"/>
            <a:chExt cx="6878916" cy="3149873"/>
          </a:xfrm>
        </p:grpSpPr>
        <p:pic>
          <p:nvPicPr>
            <p:cNvPr id="74" name="Imagen 73">
              <a:extLst>
                <a:ext uri="{FF2B5EF4-FFF2-40B4-BE49-F238E27FC236}">
                  <a16:creationId xmlns:a16="http://schemas.microsoft.com/office/drawing/2014/main" id="{AE9B238D-CF1D-4F0B-BC27-4BD32E4A0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682" y="1925501"/>
              <a:ext cx="6878916" cy="3149873"/>
            </a:xfrm>
            <a:prstGeom prst="rect">
              <a:avLst/>
            </a:prstGeom>
          </p:spPr>
        </p:pic>
        <p:sp>
          <p:nvSpPr>
            <p:cNvPr id="78" name="Forma libre: forma 77">
              <a:extLst>
                <a:ext uri="{FF2B5EF4-FFF2-40B4-BE49-F238E27FC236}">
                  <a16:creationId xmlns:a16="http://schemas.microsoft.com/office/drawing/2014/main" id="{724B16BC-9172-4FD2-918F-28DC020F4F14}"/>
                </a:ext>
              </a:extLst>
            </p:cNvPr>
            <p:cNvSpPr/>
            <p:nvPr/>
          </p:nvSpPr>
          <p:spPr>
            <a:xfrm>
              <a:off x="9305925" y="2851150"/>
              <a:ext cx="190500" cy="184150"/>
            </a:xfrm>
            <a:custGeom>
              <a:avLst/>
              <a:gdLst>
                <a:gd name="connsiteX0" fmla="*/ 0 w 190500"/>
                <a:gd name="connsiteY0" fmla="*/ 0 h 184150"/>
                <a:gd name="connsiteX1" fmla="*/ 31750 w 190500"/>
                <a:gd name="connsiteY1" fmla="*/ 6350 h 184150"/>
                <a:gd name="connsiteX2" fmla="*/ 63500 w 190500"/>
                <a:gd name="connsiteY2" fmla="*/ 3175 h 184150"/>
                <a:gd name="connsiteX3" fmla="*/ 88900 w 190500"/>
                <a:gd name="connsiteY3" fmla="*/ 3175 h 184150"/>
                <a:gd name="connsiteX4" fmla="*/ 114300 w 190500"/>
                <a:gd name="connsiteY4" fmla="*/ 3175 h 184150"/>
                <a:gd name="connsiteX5" fmla="*/ 114300 w 190500"/>
                <a:gd name="connsiteY5" fmla="*/ 3175 h 184150"/>
                <a:gd name="connsiteX6" fmla="*/ 139700 w 190500"/>
                <a:gd name="connsiteY6" fmla="*/ 3175 h 184150"/>
                <a:gd name="connsiteX7" fmla="*/ 190500 w 190500"/>
                <a:gd name="connsiteY7" fmla="*/ 177800 h 184150"/>
                <a:gd name="connsiteX8" fmla="*/ 136525 w 190500"/>
                <a:gd name="connsiteY8" fmla="*/ 184150 h 184150"/>
                <a:gd name="connsiteX9" fmla="*/ 12700 w 190500"/>
                <a:gd name="connsiteY9" fmla="*/ 53975 h 184150"/>
                <a:gd name="connsiteX10" fmla="*/ 0 w 190500"/>
                <a:gd name="connsiteY10" fmla="*/ 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84150">
                  <a:moveTo>
                    <a:pt x="0" y="0"/>
                  </a:moveTo>
                  <a:lnTo>
                    <a:pt x="31750" y="6350"/>
                  </a:lnTo>
                  <a:lnTo>
                    <a:pt x="63500" y="3175"/>
                  </a:lnTo>
                  <a:lnTo>
                    <a:pt x="88900" y="3175"/>
                  </a:lnTo>
                  <a:lnTo>
                    <a:pt x="114300" y="3175"/>
                  </a:lnTo>
                  <a:lnTo>
                    <a:pt x="114300" y="3175"/>
                  </a:lnTo>
                  <a:lnTo>
                    <a:pt x="139700" y="3175"/>
                  </a:lnTo>
                  <a:lnTo>
                    <a:pt x="190500" y="177800"/>
                  </a:lnTo>
                  <a:lnTo>
                    <a:pt x="136525" y="184150"/>
                  </a:lnTo>
                  <a:lnTo>
                    <a:pt x="12700" y="53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6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/>
      <p:bldP spid="33" grpId="0" animBg="1"/>
      <p:bldP spid="35" grpId="0" animBg="1"/>
      <p:bldP spid="39" grpId="0" animBg="1"/>
      <p:bldP spid="41" grpId="0" animBg="1"/>
      <p:bldP spid="43" grpId="0" animBg="1"/>
      <p:bldP spid="45" grpId="0" animBg="1"/>
      <p:bldP spid="53" grpId="0" animBg="1"/>
      <p:bldP spid="55" grpId="0" animBg="1"/>
      <p:bldP spid="57" grpId="0"/>
      <p:bldP spid="61" grpId="0" animBg="1"/>
      <p:bldP spid="63" grpId="0" animBg="1"/>
      <p:bldP spid="65" grpId="0" animBg="1"/>
      <p:bldP spid="67" grpId="0" animBg="1"/>
      <p:bldP spid="69" grpId="0" animBg="1"/>
      <p:bldP spid="71" grpId="0" animBg="1"/>
      <p:bldP spid="73" grpId="0" animBg="1"/>
      <p:bldP spid="81" grpId="0"/>
      <p:bldP spid="83" grpId="0"/>
      <p:bldP spid="85" grpId="0" animBg="1"/>
      <p:bldP spid="87" grpId="0" animBg="1"/>
      <p:bldP spid="91" grpId="0" animBg="1"/>
      <p:bldP spid="93" grpId="0" animBg="1"/>
      <p:bldP spid="95" grpId="0" animBg="1"/>
      <p:bldP spid="97" grpId="0" animBg="1"/>
      <p:bldP spid="99" grpId="0" animBg="1"/>
      <p:bldP spid="101" grpId="0" animBg="1"/>
      <p:bldP spid="103" grpId="0" animBg="1"/>
      <p:bldP spid="105" grpId="0" animBg="1"/>
      <p:bldP spid="107" grpId="0" animBg="1"/>
      <p:bldP spid="109" grpId="0" animBg="1"/>
      <p:bldP spid="2" grpId="0" animBg="1"/>
      <p:bldP spid="66" grpId="0"/>
      <p:bldP spid="79" grpId="0"/>
      <p:bldP spid="14" grpId="0" animBg="1"/>
      <p:bldP spid="16" grpId="0" animBg="1"/>
      <p:bldP spid="18" grpId="0" animBg="1"/>
      <p:bldP spid="22" grpId="0" animBg="1"/>
      <p:bldP spid="24" grpId="0" animBg="1"/>
      <p:bldP spid="28" grpId="0"/>
      <p:bldP spid="30" grpId="0" animBg="1"/>
      <p:bldP spid="32" grpId="0" animBg="1"/>
      <p:bldP spid="34" grpId="0" animBg="1"/>
      <p:bldP spid="36" grpId="0" animBg="1"/>
      <p:bldP spid="38" grpId="0" animBg="1"/>
      <p:bldP spid="40" grpId="0" animBg="1"/>
      <p:bldP spid="76" grpId="0"/>
      <p:bldP spid="80" grpId="0"/>
      <p:bldP spid="84" grpId="0"/>
      <p:bldP spid="75" grpId="0" animBg="1"/>
      <p:bldP spid="77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 descr="Imagen que contiene exterior, nieve, esquiando, pendiente&#10;&#10;Descripción generada automáticamente">
            <a:extLst>
              <a:ext uri="{FF2B5EF4-FFF2-40B4-BE49-F238E27FC236}">
                <a16:creationId xmlns:a16="http://schemas.microsoft.com/office/drawing/2014/main" id="{1217F146-2C7D-4B55-8E02-E540F5641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317" cy="6856049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B86B8A5A-02C9-4523-8B2C-6C83468A37CF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83E15B-1493-49C2-9979-FBCAC7CED820}"/>
              </a:ext>
            </a:extLst>
          </p:cNvPr>
          <p:cNvSpPr txBox="1"/>
          <p:nvPr/>
        </p:nvSpPr>
        <p:spPr>
          <a:xfrm>
            <a:off x="3604819" y="1109235"/>
            <a:ext cx="6258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8D860C8-B666-418B-89D1-E8C132879813}"/>
              </a:ext>
            </a:extLst>
          </p:cNvPr>
          <p:cNvSpPr txBox="1">
            <a:spLocks/>
          </p:cNvSpPr>
          <p:nvPr/>
        </p:nvSpPr>
        <p:spPr>
          <a:xfrm>
            <a:off x="2314391" y="1951481"/>
            <a:ext cx="3162924" cy="10156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Masificación</a:t>
            </a:r>
          </a:p>
          <a:p>
            <a:pPr algn="ctr"/>
            <a:r>
              <a:rPr lang="es-ES" sz="3200" dirty="0">
                <a:solidFill>
                  <a:schemeClr val="bg1"/>
                </a:solidFill>
              </a:rPr>
              <a:t>AMI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F59EE3E-40DB-431B-B0E0-72245EB48042}"/>
              </a:ext>
            </a:extLst>
          </p:cNvPr>
          <p:cNvSpPr txBox="1"/>
          <p:nvPr/>
        </p:nvSpPr>
        <p:spPr>
          <a:xfrm>
            <a:off x="8221450" y="1116223"/>
            <a:ext cx="6258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1A8FC124-264D-4D2A-98C2-68AEB5FEFF96}"/>
              </a:ext>
            </a:extLst>
          </p:cNvPr>
          <p:cNvSpPr txBox="1">
            <a:spLocks/>
          </p:cNvSpPr>
          <p:nvPr/>
        </p:nvSpPr>
        <p:spPr>
          <a:xfrm>
            <a:off x="6198404" y="1978689"/>
            <a:ext cx="4671932" cy="110799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Participación activa de la demanda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2E0D68C-58D1-40DE-9FB2-8B86A479D745}"/>
              </a:ext>
            </a:extLst>
          </p:cNvPr>
          <p:cNvSpPr txBox="1"/>
          <p:nvPr/>
        </p:nvSpPr>
        <p:spPr>
          <a:xfrm>
            <a:off x="1795780" y="3368053"/>
            <a:ext cx="6258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B15FD46F-EB4E-4522-9E03-70E842EECE46}"/>
              </a:ext>
            </a:extLst>
          </p:cNvPr>
          <p:cNvSpPr txBox="1">
            <a:spLocks/>
          </p:cNvSpPr>
          <p:nvPr/>
        </p:nvSpPr>
        <p:spPr>
          <a:xfrm>
            <a:off x="282320" y="4490771"/>
            <a:ext cx="3652760" cy="1015663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Modernización de la red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4E3ABC1-87D2-4A0A-8991-334A39F2F0C9}"/>
              </a:ext>
            </a:extLst>
          </p:cNvPr>
          <p:cNvSpPr txBox="1"/>
          <p:nvPr/>
        </p:nvSpPr>
        <p:spPr>
          <a:xfrm>
            <a:off x="9313583" y="3292651"/>
            <a:ext cx="6258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0A6FAF0-6019-4215-84F0-7DA5A3E4ED7D}"/>
              </a:ext>
            </a:extLst>
          </p:cNvPr>
          <p:cNvSpPr txBox="1">
            <a:spLocks/>
          </p:cNvSpPr>
          <p:nvPr/>
        </p:nvSpPr>
        <p:spPr>
          <a:xfrm>
            <a:off x="7492902" y="4521327"/>
            <a:ext cx="4893041" cy="110799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Ciberseguridad y telecomunicaciones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9695AE5-75A2-450E-AEC6-D7B657616913}"/>
              </a:ext>
            </a:extLst>
          </p:cNvPr>
          <p:cNvSpPr txBox="1"/>
          <p:nvPr/>
        </p:nvSpPr>
        <p:spPr>
          <a:xfrm>
            <a:off x="5572565" y="3297618"/>
            <a:ext cx="6258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8CA7C5E1-260C-4EE8-9198-3C16FE4B8460}"/>
              </a:ext>
            </a:extLst>
          </p:cNvPr>
          <p:cNvSpPr txBox="1">
            <a:spLocks/>
          </p:cNvSpPr>
          <p:nvPr/>
        </p:nvSpPr>
        <p:spPr>
          <a:xfrm>
            <a:off x="4134706" y="4519247"/>
            <a:ext cx="3652760" cy="110799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sz="3200" dirty="0">
                <a:solidFill>
                  <a:schemeClr val="bg1"/>
                </a:solidFill>
              </a:rPr>
              <a:t>Digitalización del servicio</a:t>
            </a:r>
            <a:endParaRPr lang="es-CO" sz="3200" dirty="0">
              <a:solidFill>
                <a:schemeClr val="bg1"/>
              </a:solidFill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89F83AF5-975F-4D84-9525-026BFF9BCA9C}"/>
              </a:ext>
            </a:extLst>
          </p:cNvPr>
          <p:cNvSpPr txBox="1">
            <a:spLocks/>
          </p:cNvSpPr>
          <p:nvPr/>
        </p:nvSpPr>
        <p:spPr>
          <a:xfrm>
            <a:off x="278005" y="331455"/>
            <a:ext cx="11094845" cy="564266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3600" dirty="0">
                <a:solidFill>
                  <a:schemeClr val="bg1"/>
                </a:solidFill>
              </a:rPr>
              <a:t>En que vamos a trabajar en el 2022 …</a:t>
            </a:r>
            <a:endParaRPr lang="es-CO" sz="3600" dirty="0">
              <a:solidFill>
                <a:schemeClr val="bg1"/>
              </a:solidFill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EC850EA-3B2C-4EB5-9CC5-5234879C65FB}"/>
              </a:ext>
            </a:extLst>
          </p:cNvPr>
          <p:cNvGrpSpPr>
            <a:grpSpLocks noChangeAspect="1"/>
          </p:cNvGrpSpPr>
          <p:nvPr/>
        </p:nvGrpSpPr>
        <p:grpSpPr>
          <a:xfrm>
            <a:off x="10883762" y="126980"/>
            <a:ext cx="1179292" cy="540000"/>
            <a:chOff x="3021682" y="1925501"/>
            <a:chExt cx="6878916" cy="3149873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9DB4D6A4-66D2-4155-AFDD-A1BF13A9E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682" y="1925501"/>
              <a:ext cx="6878916" cy="3149873"/>
            </a:xfrm>
            <a:prstGeom prst="rect">
              <a:avLst/>
            </a:prstGeom>
          </p:spPr>
        </p:pic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04CFEBE6-2E0E-4C14-90A2-418B88690211}"/>
                </a:ext>
              </a:extLst>
            </p:cNvPr>
            <p:cNvSpPr/>
            <p:nvPr/>
          </p:nvSpPr>
          <p:spPr>
            <a:xfrm>
              <a:off x="9305925" y="2851150"/>
              <a:ext cx="190500" cy="184150"/>
            </a:xfrm>
            <a:custGeom>
              <a:avLst/>
              <a:gdLst>
                <a:gd name="connsiteX0" fmla="*/ 0 w 190500"/>
                <a:gd name="connsiteY0" fmla="*/ 0 h 184150"/>
                <a:gd name="connsiteX1" fmla="*/ 31750 w 190500"/>
                <a:gd name="connsiteY1" fmla="*/ 6350 h 184150"/>
                <a:gd name="connsiteX2" fmla="*/ 63500 w 190500"/>
                <a:gd name="connsiteY2" fmla="*/ 3175 h 184150"/>
                <a:gd name="connsiteX3" fmla="*/ 88900 w 190500"/>
                <a:gd name="connsiteY3" fmla="*/ 3175 h 184150"/>
                <a:gd name="connsiteX4" fmla="*/ 114300 w 190500"/>
                <a:gd name="connsiteY4" fmla="*/ 3175 h 184150"/>
                <a:gd name="connsiteX5" fmla="*/ 114300 w 190500"/>
                <a:gd name="connsiteY5" fmla="*/ 3175 h 184150"/>
                <a:gd name="connsiteX6" fmla="*/ 139700 w 190500"/>
                <a:gd name="connsiteY6" fmla="*/ 3175 h 184150"/>
                <a:gd name="connsiteX7" fmla="*/ 190500 w 190500"/>
                <a:gd name="connsiteY7" fmla="*/ 177800 h 184150"/>
                <a:gd name="connsiteX8" fmla="*/ 136525 w 190500"/>
                <a:gd name="connsiteY8" fmla="*/ 184150 h 184150"/>
                <a:gd name="connsiteX9" fmla="*/ 12700 w 190500"/>
                <a:gd name="connsiteY9" fmla="*/ 53975 h 184150"/>
                <a:gd name="connsiteX10" fmla="*/ 0 w 190500"/>
                <a:gd name="connsiteY10" fmla="*/ 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84150">
                  <a:moveTo>
                    <a:pt x="0" y="0"/>
                  </a:moveTo>
                  <a:lnTo>
                    <a:pt x="31750" y="6350"/>
                  </a:lnTo>
                  <a:lnTo>
                    <a:pt x="63500" y="3175"/>
                  </a:lnTo>
                  <a:lnTo>
                    <a:pt x="88900" y="3175"/>
                  </a:lnTo>
                  <a:lnTo>
                    <a:pt x="114300" y="3175"/>
                  </a:lnTo>
                  <a:lnTo>
                    <a:pt x="114300" y="3175"/>
                  </a:lnTo>
                  <a:lnTo>
                    <a:pt x="139700" y="3175"/>
                  </a:lnTo>
                  <a:lnTo>
                    <a:pt x="190500" y="177800"/>
                  </a:lnTo>
                  <a:lnTo>
                    <a:pt x="136525" y="184150"/>
                  </a:lnTo>
                  <a:lnTo>
                    <a:pt x="12700" y="53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02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" y="5680288"/>
            <a:ext cx="12206990" cy="1185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F3AC8-B6C9-4008-A2BE-2F736335D406}" type="slidenum">
              <a:rPr kumimoji="0" lang="es-CO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407AA24-2EC4-439B-B5C7-1352902B613C}"/>
              </a:ext>
            </a:extLst>
          </p:cNvPr>
          <p:cNvSpPr/>
          <p:nvPr/>
        </p:nvSpPr>
        <p:spPr>
          <a:xfrm>
            <a:off x="1419790" y="5009908"/>
            <a:ext cx="96535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 parte de la alianza y trabajemos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38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juntos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por la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38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transformación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del </a:t>
            </a: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00389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sector eléctrico 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30" descr="http://www.colombiainteligente.org/images/aliados/7.png">
            <a:extLst>
              <a:ext uri="{FF2B5EF4-FFF2-40B4-BE49-F238E27FC236}">
                <a16:creationId xmlns:a16="http://schemas.microsoft.com/office/drawing/2014/main" id="{2C5B5663-46CB-4772-812F-C02AD1FBA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0" t="24251" r="25440" b="25216"/>
          <a:stretch/>
        </p:blipFill>
        <p:spPr bwMode="auto">
          <a:xfrm>
            <a:off x="2671315" y="2580711"/>
            <a:ext cx="502891" cy="5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4" descr="http://www.colombiainteligente.org/images/aliados/13.png">
            <a:extLst>
              <a:ext uri="{FF2B5EF4-FFF2-40B4-BE49-F238E27FC236}">
                <a16:creationId xmlns:a16="http://schemas.microsoft.com/office/drawing/2014/main" id="{7F1023A4-2C5A-483E-A1C7-F3DB4266A9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37114" r="2389" b="37182"/>
          <a:stretch/>
        </p:blipFill>
        <p:spPr bwMode="auto">
          <a:xfrm>
            <a:off x="5434517" y="1637666"/>
            <a:ext cx="1081548" cy="29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www.colombiainteligente.org/images/aliados/12.png">
            <a:extLst>
              <a:ext uri="{FF2B5EF4-FFF2-40B4-BE49-F238E27FC236}">
                <a16:creationId xmlns:a16="http://schemas.microsoft.com/office/drawing/2014/main" id="{691509BC-9FFA-425C-8A37-82C82DC14F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1" b="31807"/>
          <a:stretch/>
        </p:blipFill>
        <p:spPr bwMode="auto">
          <a:xfrm>
            <a:off x="6845302" y="1549275"/>
            <a:ext cx="1241400" cy="50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colombiainteligente.org/images/aliados/6.png">
            <a:extLst>
              <a:ext uri="{FF2B5EF4-FFF2-40B4-BE49-F238E27FC236}">
                <a16:creationId xmlns:a16="http://schemas.microsoft.com/office/drawing/2014/main" id="{1F1701B3-FAA8-4229-88DD-2E5B0EFBC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1" b="25468"/>
          <a:stretch/>
        </p:blipFill>
        <p:spPr bwMode="auto">
          <a:xfrm>
            <a:off x="3637773" y="2674459"/>
            <a:ext cx="1008000" cy="44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Logo CAC">
            <a:extLst>
              <a:ext uri="{FF2B5EF4-FFF2-40B4-BE49-F238E27FC236}">
                <a16:creationId xmlns:a16="http://schemas.microsoft.com/office/drawing/2014/main" id="{0AF6942F-2B05-4D5C-BD1A-387B26215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t="15978" r="14536" b="14084"/>
          <a:stretch/>
        </p:blipFill>
        <p:spPr bwMode="auto">
          <a:xfrm>
            <a:off x="884238" y="1567601"/>
            <a:ext cx="1080000" cy="47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¡UPME, 20 años planeando el sector minero energético de la nación!">
            <a:extLst>
              <a:ext uri="{FF2B5EF4-FFF2-40B4-BE49-F238E27FC236}">
                <a16:creationId xmlns:a16="http://schemas.microsoft.com/office/drawing/2014/main" id="{DCEF363B-A422-46D2-81A3-97AA394E1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88" y="4107541"/>
            <a:ext cx="845472" cy="33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celsia.com/2016/Home-Celsia-Epsa/img/logo-celsia-epsa.png">
            <a:extLst>
              <a:ext uri="{FF2B5EF4-FFF2-40B4-BE49-F238E27FC236}">
                <a16:creationId xmlns:a16="http://schemas.microsoft.com/office/drawing/2014/main" id="{676F265E-A341-4D88-9264-3828585141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0"/>
          <a:stretch/>
        </p:blipFill>
        <p:spPr bwMode="auto">
          <a:xfrm>
            <a:off x="2115863" y="1527803"/>
            <a:ext cx="654398" cy="51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081D3AE-C533-436D-AED0-7BA1291221A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20748" r="10529" b="18965"/>
          <a:stretch/>
        </p:blipFill>
        <p:spPr>
          <a:xfrm>
            <a:off x="8273635" y="1667801"/>
            <a:ext cx="1106565" cy="309192"/>
          </a:xfrm>
          <a:prstGeom prst="rect">
            <a:avLst/>
          </a:prstGeom>
        </p:spPr>
      </p:pic>
      <p:pic>
        <p:nvPicPr>
          <p:cNvPr id="18" name="Picture 2" descr="Resultado de imagen para nuevo logo grupo energia de bogota">
            <a:extLst>
              <a:ext uri="{FF2B5EF4-FFF2-40B4-BE49-F238E27FC236}">
                <a16:creationId xmlns:a16="http://schemas.microsoft.com/office/drawing/2014/main" id="{E246B7D2-1CD0-4358-99EF-A8A91E8129F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33097" r="17401" b="34181"/>
          <a:stretch/>
        </p:blipFill>
        <p:spPr bwMode="auto">
          <a:xfrm>
            <a:off x="4935355" y="2615056"/>
            <a:ext cx="929699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Logo CREG">
            <a:extLst>
              <a:ext uri="{FF2B5EF4-FFF2-40B4-BE49-F238E27FC236}">
                <a16:creationId xmlns:a16="http://schemas.microsoft.com/office/drawing/2014/main" id="{2646E018-06BC-4396-AABF-E980E12B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487" y="4116200"/>
            <a:ext cx="639411" cy="33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Resultado de imagen para logo isa intercolombia">
            <a:extLst>
              <a:ext uri="{FF2B5EF4-FFF2-40B4-BE49-F238E27FC236}">
                <a16:creationId xmlns:a16="http://schemas.microsoft.com/office/drawing/2014/main" id="{64899610-66D9-4565-8A93-EE1D6659A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3000" r="8432" b="32077"/>
          <a:stretch/>
        </p:blipFill>
        <p:spPr bwMode="auto">
          <a:xfrm>
            <a:off x="7526826" y="2678066"/>
            <a:ext cx="979341" cy="4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C751D69-F938-4BE2-886B-F0245B390E3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26"/>
          <a:stretch/>
        </p:blipFill>
        <p:spPr>
          <a:xfrm>
            <a:off x="4126298" y="1699275"/>
            <a:ext cx="1110731" cy="228398"/>
          </a:xfrm>
          <a:prstGeom prst="rect">
            <a:avLst/>
          </a:prstGeom>
        </p:spPr>
      </p:pic>
      <p:pic>
        <p:nvPicPr>
          <p:cNvPr id="22" name="Picture 2" descr="Resultado de imagen para Logo enel codensa">
            <a:extLst>
              <a:ext uri="{FF2B5EF4-FFF2-40B4-BE49-F238E27FC236}">
                <a16:creationId xmlns:a16="http://schemas.microsoft.com/office/drawing/2014/main" id="{4C5627A6-6036-44B5-9E90-08E4E2596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0" b="23261"/>
          <a:stretch/>
        </p:blipFill>
        <p:spPr bwMode="auto">
          <a:xfrm>
            <a:off x="9951911" y="1549275"/>
            <a:ext cx="862806" cy="45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F01E65D-299D-49F1-A206-BC418395A808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21895" t="29054" r="34603" b="37347"/>
          <a:stretch/>
        </p:blipFill>
        <p:spPr>
          <a:xfrm>
            <a:off x="10276810" y="2627660"/>
            <a:ext cx="923636" cy="407639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CD0F517A-A300-4916-A7E6-F6CA0A9C57B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4338" y="4107541"/>
            <a:ext cx="1899941" cy="37667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321FB30-1576-4D8F-93FC-5D441D78F5CB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179" y="1489743"/>
            <a:ext cx="814292" cy="59761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2D401775-F48B-4D32-9E9D-1F80E7C587D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b="28140"/>
          <a:stretch/>
        </p:blipFill>
        <p:spPr>
          <a:xfrm>
            <a:off x="8617029" y="2584280"/>
            <a:ext cx="1428392" cy="419311"/>
          </a:xfrm>
          <a:prstGeom prst="rect">
            <a:avLst/>
          </a:prstGeom>
        </p:spPr>
      </p:pic>
      <p:pic>
        <p:nvPicPr>
          <p:cNvPr id="27" name="Picture 2" descr="Fenoge">
            <a:extLst>
              <a:ext uri="{FF2B5EF4-FFF2-40B4-BE49-F238E27FC236}">
                <a16:creationId xmlns:a16="http://schemas.microsoft.com/office/drawing/2014/main" id="{D07E70B2-9AA2-4177-AEFB-44274175C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56" y="3997791"/>
            <a:ext cx="1576620" cy="44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Imagen">
            <a:extLst>
              <a:ext uri="{FF2B5EF4-FFF2-40B4-BE49-F238E27FC236}">
                <a16:creationId xmlns:a16="http://schemas.microsoft.com/office/drawing/2014/main" id="{01B37FC9-F231-4399-9C69-4DA1EC2EE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7" b="32757"/>
          <a:stretch/>
        </p:blipFill>
        <p:spPr bwMode="auto">
          <a:xfrm>
            <a:off x="1074733" y="2633859"/>
            <a:ext cx="1220433" cy="41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PSE renueva su imagen y reafirma su compromiso de llevar el servicio de energía a 20 mil familias de las zonas no interconectadas">
            <a:extLst>
              <a:ext uri="{FF2B5EF4-FFF2-40B4-BE49-F238E27FC236}">
                <a16:creationId xmlns:a16="http://schemas.microsoft.com/office/drawing/2014/main" id="{B1213355-5645-4842-AA43-8966CCDFC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443" y="3917852"/>
            <a:ext cx="743653" cy="74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ítulo 1">
            <a:extLst>
              <a:ext uri="{FF2B5EF4-FFF2-40B4-BE49-F238E27FC236}">
                <a16:creationId xmlns:a16="http://schemas.microsoft.com/office/drawing/2014/main" id="{D5F70177-9D5C-4B1B-A2B9-55E7BC7B4F66}"/>
              </a:ext>
            </a:extLst>
          </p:cNvPr>
          <p:cNvSpPr txBox="1">
            <a:spLocks/>
          </p:cNvSpPr>
          <p:nvPr/>
        </p:nvSpPr>
        <p:spPr>
          <a:xfrm>
            <a:off x="297055" y="635509"/>
            <a:ext cx="11094845" cy="564266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s-CO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000" b="1"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3600" dirty="0"/>
              <a:t>Nuestros logros han sido posible gracias a:</a:t>
            </a:r>
            <a:endParaRPr lang="es-CO" sz="3600" dirty="0"/>
          </a:p>
        </p:txBody>
      </p:sp>
      <p:pic>
        <p:nvPicPr>
          <p:cNvPr id="31" name="Imagen 30" descr="Imagen que contiene exterior, campo, agua, pasto&#10;&#10;Descripción generada automáticamente">
            <a:extLst>
              <a:ext uri="{FF2B5EF4-FFF2-40B4-BE49-F238E27FC236}">
                <a16:creationId xmlns:a16="http://schemas.microsoft.com/office/drawing/2014/main" id="{8A56AFCA-9D94-49A8-9F28-1F4F472D6792}"/>
              </a:ext>
            </a:extLst>
          </p:cNvPr>
          <p:cNvPicPr>
            <a:picLocks noChangeAspect="1"/>
          </p:cNvPicPr>
          <p:nvPr/>
        </p:nvPicPr>
        <p:blipFill>
          <a:blip r:embed="rId2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1"/>
            <a:ext cx="12192000" cy="6865591"/>
          </a:xfrm>
          <a:prstGeom prst="rect">
            <a:avLst/>
          </a:prstGeom>
        </p:spPr>
      </p:pic>
      <p:pic>
        <p:nvPicPr>
          <p:cNvPr id="32" name="Picture 2" descr="Bienvenido a Grupo ISA - ISA">
            <a:extLst>
              <a:ext uri="{FF2B5EF4-FFF2-40B4-BE49-F238E27FC236}">
                <a16:creationId xmlns:a16="http://schemas.microsoft.com/office/drawing/2014/main" id="{8D1C0792-7B95-41D7-80B7-C2A781A63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36" y="2661891"/>
            <a:ext cx="1241400" cy="42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211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exterior, nieve, esquiando, pendiente&#10;&#10;Descripción generada automáticamente">
            <a:extLst>
              <a:ext uri="{FF2B5EF4-FFF2-40B4-BE49-F238E27FC236}">
                <a16:creationId xmlns:a16="http://schemas.microsoft.com/office/drawing/2014/main" id="{F067D0E6-198D-432F-8241-A0AD710C7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317" cy="685604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72B36E7-39DD-4174-92D0-6D2E54857A53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7683" y="3494226"/>
            <a:ext cx="9698817" cy="3147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Contacto: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Juan David Molina C. 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Ing. Electricista.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D.Sc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M.Sc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Esp.</a:t>
            </a:r>
            <a:endParaRPr kumimoji="0" lang="es-CO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Líder de Gestión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juandavid.molina@colombiainteligente.org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(+57) 3188216483 / (+574) 4441211 Ext. 190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6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Edf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TecnoParque, Piso 13. CIDET.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Carrera 46 # 56 – 11. CP:050012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Medellín, Colombia.</a:t>
            </a:r>
            <a:b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http://www.colombiainteligente.org/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@colombiaintelig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F3AC8-B6C9-4008-A2BE-2F736335D406}" type="slidenum">
              <a:rPr kumimoji="0" lang="es-CO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CO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9A4765C-2A10-4478-B2B4-F5AA6B370CFD}"/>
              </a:ext>
            </a:extLst>
          </p:cNvPr>
          <p:cNvSpPr/>
          <p:nvPr/>
        </p:nvSpPr>
        <p:spPr>
          <a:xfrm>
            <a:off x="3096511" y="909539"/>
            <a:ext cx="599329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Gracias !!!</a:t>
            </a:r>
            <a:endParaRPr kumimoji="0" lang="es-CO" sz="28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Presidente: </a:t>
            </a:r>
            <a:r>
              <a:rPr kumimoji="0" lang="es-CO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Jaime Alejandro Zapata Uribe - XM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s-CO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jazapata@xm.com.co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Vicepresidente: </a:t>
            </a:r>
            <a:r>
              <a:rPr kumimoji="0" lang="es-CO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Alberto Olarte A. - CNO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s-CO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 </a:t>
            </a: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aolarte@cno.org.co</a:t>
            </a:r>
            <a:endParaRPr kumimoji="0" lang="es-CO" sz="2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E34BCB2-4B40-400B-9F6A-35E026AFF005}"/>
              </a:ext>
            </a:extLst>
          </p:cNvPr>
          <p:cNvGrpSpPr>
            <a:grpSpLocks noChangeAspect="1"/>
          </p:cNvGrpSpPr>
          <p:nvPr/>
        </p:nvGrpSpPr>
        <p:grpSpPr>
          <a:xfrm>
            <a:off x="10883762" y="126980"/>
            <a:ext cx="1179292" cy="540000"/>
            <a:chOff x="3021682" y="1925501"/>
            <a:chExt cx="6878916" cy="3149873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C88ED507-FC2D-4999-89C6-4BE95A5E7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682" y="1925501"/>
              <a:ext cx="6878916" cy="3149873"/>
            </a:xfrm>
            <a:prstGeom prst="rect">
              <a:avLst/>
            </a:prstGeom>
          </p:spPr>
        </p:pic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F70B6E51-B37F-4230-A27A-84AA98895FB2}"/>
                </a:ext>
              </a:extLst>
            </p:cNvPr>
            <p:cNvSpPr/>
            <p:nvPr/>
          </p:nvSpPr>
          <p:spPr>
            <a:xfrm>
              <a:off x="9305925" y="2851150"/>
              <a:ext cx="190500" cy="184150"/>
            </a:xfrm>
            <a:custGeom>
              <a:avLst/>
              <a:gdLst>
                <a:gd name="connsiteX0" fmla="*/ 0 w 190500"/>
                <a:gd name="connsiteY0" fmla="*/ 0 h 184150"/>
                <a:gd name="connsiteX1" fmla="*/ 31750 w 190500"/>
                <a:gd name="connsiteY1" fmla="*/ 6350 h 184150"/>
                <a:gd name="connsiteX2" fmla="*/ 63500 w 190500"/>
                <a:gd name="connsiteY2" fmla="*/ 3175 h 184150"/>
                <a:gd name="connsiteX3" fmla="*/ 88900 w 190500"/>
                <a:gd name="connsiteY3" fmla="*/ 3175 h 184150"/>
                <a:gd name="connsiteX4" fmla="*/ 114300 w 190500"/>
                <a:gd name="connsiteY4" fmla="*/ 3175 h 184150"/>
                <a:gd name="connsiteX5" fmla="*/ 114300 w 190500"/>
                <a:gd name="connsiteY5" fmla="*/ 3175 h 184150"/>
                <a:gd name="connsiteX6" fmla="*/ 139700 w 190500"/>
                <a:gd name="connsiteY6" fmla="*/ 3175 h 184150"/>
                <a:gd name="connsiteX7" fmla="*/ 190500 w 190500"/>
                <a:gd name="connsiteY7" fmla="*/ 177800 h 184150"/>
                <a:gd name="connsiteX8" fmla="*/ 136525 w 190500"/>
                <a:gd name="connsiteY8" fmla="*/ 184150 h 184150"/>
                <a:gd name="connsiteX9" fmla="*/ 12700 w 190500"/>
                <a:gd name="connsiteY9" fmla="*/ 53975 h 184150"/>
                <a:gd name="connsiteX10" fmla="*/ 0 w 190500"/>
                <a:gd name="connsiteY10" fmla="*/ 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84150">
                  <a:moveTo>
                    <a:pt x="0" y="0"/>
                  </a:moveTo>
                  <a:lnTo>
                    <a:pt x="31750" y="6350"/>
                  </a:lnTo>
                  <a:lnTo>
                    <a:pt x="63500" y="3175"/>
                  </a:lnTo>
                  <a:lnTo>
                    <a:pt x="88900" y="3175"/>
                  </a:lnTo>
                  <a:lnTo>
                    <a:pt x="114300" y="3175"/>
                  </a:lnTo>
                  <a:lnTo>
                    <a:pt x="114300" y="3175"/>
                  </a:lnTo>
                  <a:lnTo>
                    <a:pt x="139700" y="3175"/>
                  </a:lnTo>
                  <a:lnTo>
                    <a:pt x="190500" y="177800"/>
                  </a:lnTo>
                  <a:lnTo>
                    <a:pt x="136525" y="184150"/>
                  </a:lnTo>
                  <a:lnTo>
                    <a:pt x="12700" y="53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2" descr="Resultado de imagen para site:co logo twitter">
            <a:hlinkClick r:id="rId6"/>
            <a:extLst>
              <a:ext uri="{FF2B5EF4-FFF2-40B4-BE49-F238E27FC236}">
                <a16:creationId xmlns:a16="http://schemas.microsoft.com/office/drawing/2014/main" id="{C321EBCD-AD65-4702-9534-C25B735C3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379428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8A7BC976-F67C-46D9-81F7-37C09EBAA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80" y="1050131"/>
            <a:ext cx="5910639" cy="5400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B236A69-89CA-4810-976B-185BD2EED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266" y="1050130"/>
            <a:ext cx="4193147" cy="5400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BB5B22DC-195A-4A03-BA20-E300A402C7CD}"/>
              </a:ext>
            </a:extLst>
          </p:cNvPr>
          <p:cNvSpPr txBox="1"/>
          <p:nvPr/>
        </p:nvSpPr>
        <p:spPr>
          <a:xfrm>
            <a:off x="342319" y="172277"/>
            <a:ext cx="10512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¡Dos hitos relevantes para nuestro origen!</a:t>
            </a:r>
            <a:endParaRPr kumimoji="0" lang="es-CO" sz="3600" b="1" i="0" u="none" strike="noStrike" kern="1200" cap="none" spc="0" normalizeH="0" baseline="0" noProof="0" dirty="0">
              <a:ln>
                <a:noFill/>
              </a:ln>
              <a:solidFill>
                <a:srgbClr val="00389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n 2" descr="Personas alrededor de una mesa&#10;&#10;Descripción generada automáticamente con confianza baja">
            <a:extLst>
              <a:ext uri="{FF2B5EF4-FFF2-40B4-BE49-F238E27FC236}">
                <a16:creationId xmlns:a16="http://schemas.microsoft.com/office/drawing/2014/main" id="{8A1EA57A-D8CE-468E-B52D-BD641B3876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66" y="3141406"/>
            <a:ext cx="2696170" cy="1800000"/>
          </a:xfrm>
          <a:prstGeom prst="rect">
            <a:avLst/>
          </a:prstGeom>
        </p:spPr>
      </p:pic>
      <p:pic>
        <p:nvPicPr>
          <p:cNvPr id="6" name="Imagen 5" descr="Imagen que contiene techo, interior, tabla, cuarto&#10;&#10;Descripción generada automáticamente">
            <a:extLst>
              <a:ext uri="{FF2B5EF4-FFF2-40B4-BE49-F238E27FC236}">
                <a16:creationId xmlns:a16="http://schemas.microsoft.com/office/drawing/2014/main" id="{6E488637-B07A-4668-ABE2-E2228749F0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330" y="3141406"/>
            <a:ext cx="2696170" cy="1800000"/>
          </a:xfrm>
          <a:prstGeom prst="rect">
            <a:avLst/>
          </a:prstGeom>
        </p:spPr>
      </p:pic>
      <p:pic>
        <p:nvPicPr>
          <p:cNvPr id="8" name="Imagen 7" descr="Imagen que contiene exterior, campo, agua, pasto&#10;&#10;Descripción generada automáticamente">
            <a:extLst>
              <a:ext uri="{FF2B5EF4-FFF2-40B4-BE49-F238E27FC236}">
                <a16:creationId xmlns:a16="http://schemas.microsoft.com/office/drawing/2014/main" id="{5EF150C4-E193-4845-8730-1C6897CD791F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1"/>
            <a:ext cx="12192000" cy="68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1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exterior, nieve, esquiando, pendiente&#10;&#10;Descripción generada automáticamente">
            <a:extLst>
              <a:ext uri="{FF2B5EF4-FFF2-40B4-BE49-F238E27FC236}">
                <a16:creationId xmlns:a16="http://schemas.microsoft.com/office/drawing/2014/main" id="{27D6264B-090F-4721-AB57-97B66D18C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317" cy="685604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9AD7898-8A73-48DB-8A90-A102DBE2DA1F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2C2B78D-1BF8-4AFA-9681-D8FC78439E8A}"/>
              </a:ext>
            </a:extLst>
          </p:cNvPr>
          <p:cNvSpPr/>
          <p:nvPr/>
        </p:nvSpPr>
        <p:spPr>
          <a:xfrm>
            <a:off x="0" y="2285998"/>
            <a:ext cx="12192000" cy="138634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ángulo 4"/>
          <p:cNvSpPr/>
          <p:nvPr/>
        </p:nvSpPr>
        <p:spPr>
          <a:xfrm>
            <a:off x="623134" y="1279271"/>
            <a:ext cx="1126406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finales de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2010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las empresas y entidades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consolidaron una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propuesta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cuyo objetivo fue establecer concertadamente un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marco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lineamientos, políticas y estrategias para el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desarrollo del sector utilizando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una estrategia de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redes inteligentes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orientada a la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generación de valor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 a la </a:t>
            </a:r>
            <a:r>
              <a:rPr kumimoji="0" lang="es-CO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solución de retos </a:t>
            </a:r>
            <a:r>
              <a:rPr kumimoji="0" lang="es-CO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 enfrenta el sector eléctrico.</a:t>
            </a:r>
          </a:p>
        </p:txBody>
      </p:sp>
      <p:pic>
        <p:nvPicPr>
          <p:cNvPr id="7" name="Picture 16" descr="http://www.colombiainteligente.org/images/aliados/12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1" b="31807"/>
          <a:stretch/>
        </p:blipFill>
        <p:spPr bwMode="auto">
          <a:xfrm>
            <a:off x="5723120" y="2598383"/>
            <a:ext cx="1705778" cy="69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antioquia-logos-aliados-isa | Proantioquia 2020">
            <a:extLst>
              <a:ext uri="{FF2B5EF4-FFF2-40B4-BE49-F238E27FC236}">
                <a16:creationId xmlns:a16="http://schemas.microsoft.com/office/drawing/2014/main" id="{817132E5-C1B7-40E1-B896-1C51F581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43" y="2637503"/>
            <a:ext cx="1219074" cy="81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BCB6FE6-D7EC-4C48-B052-DDEA9671F1C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0635" y="2541026"/>
            <a:ext cx="4266945" cy="757274"/>
          </a:xfrm>
          <a:prstGeom prst="rect">
            <a:avLst/>
          </a:prstGeom>
        </p:spPr>
      </p:pic>
      <p:pic>
        <p:nvPicPr>
          <p:cNvPr id="15" name="Picture 32">
            <a:extLst>
              <a:ext uri="{FF2B5EF4-FFF2-40B4-BE49-F238E27FC236}">
                <a16:creationId xmlns:a16="http://schemas.microsoft.com/office/drawing/2014/main" id="{A9F159E2-ADE0-4D1A-B890-941079BA6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65" t="33282" r="73281"/>
          <a:stretch>
            <a:fillRect/>
          </a:stretch>
        </p:blipFill>
        <p:spPr bwMode="auto">
          <a:xfrm>
            <a:off x="4323257" y="2719328"/>
            <a:ext cx="1248126" cy="40442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35">
            <a:extLst>
              <a:ext uri="{FF2B5EF4-FFF2-40B4-BE49-F238E27FC236}">
                <a16:creationId xmlns:a16="http://schemas.microsoft.com/office/drawing/2014/main" id="{7F218347-69B1-493F-AF32-BB8651859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1147" y="2597571"/>
            <a:ext cx="2077295" cy="806114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5B92803B-39FB-47C5-AE63-11883B6E5141}"/>
              </a:ext>
            </a:extLst>
          </p:cNvPr>
          <p:cNvGrpSpPr>
            <a:grpSpLocks noChangeAspect="1"/>
          </p:cNvGrpSpPr>
          <p:nvPr/>
        </p:nvGrpSpPr>
        <p:grpSpPr>
          <a:xfrm>
            <a:off x="10883762" y="126980"/>
            <a:ext cx="1179292" cy="540000"/>
            <a:chOff x="3021682" y="1925501"/>
            <a:chExt cx="6878916" cy="314987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CAB217A-1238-410D-BC2D-808C34C92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682" y="1925501"/>
              <a:ext cx="6878916" cy="3149873"/>
            </a:xfrm>
            <a:prstGeom prst="rect">
              <a:avLst/>
            </a:prstGeom>
          </p:spPr>
        </p:pic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3D71F503-23E7-4651-B796-54FB4E769379}"/>
                </a:ext>
              </a:extLst>
            </p:cNvPr>
            <p:cNvSpPr/>
            <p:nvPr/>
          </p:nvSpPr>
          <p:spPr>
            <a:xfrm>
              <a:off x="9305925" y="2851150"/>
              <a:ext cx="190500" cy="184150"/>
            </a:xfrm>
            <a:custGeom>
              <a:avLst/>
              <a:gdLst>
                <a:gd name="connsiteX0" fmla="*/ 0 w 190500"/>
                <a:gd name="connsiteY0" fmla="*/ 0 h 184150"/>
                <a:gd name="connsiteX1" fmla="*/ 31750 w 190500"/>
                <a:gd name="connsiteY1" fmla="*/ 6350 h 184150"/>
                <a:gd name="connsiteX2" fmla="*/ 63500 w 190500"/>
                <a:gd name="connsiteY2" fmla="*/ 3175 h 184150"/>
                <a:gd name="connsiteX3" fmla="*/ 88900 w 190500"/>
                <a:gd name="connsiteY3" fmla="*/ 3175 h 184150"/>
                <a:gd name="connsiteX4" fmla="*/ 114300 w 190500"/>
                <a:gd name="connsiteY4" fmla="*/ 3175 h 184150"/>
                <a:gd name="connsiteX5" fmla="*/ 114300 w 190500"/>
                <a:gd name="connsiteY5" fmla="*/ 3175 h 184150"/>
                <a:gd name="connsiteX6" fmla="*/ 139700 w 190500"/>
                <a:gd name="connsiteY6" fmla="*/ 3175 h 184150"/>
                <a:gd name="connsiteX7" fmla="*/ 190500 w 190500"/>
                <a:gd name="connsiteY7" fmla="*/ 177800 h 184150"/>
                <a:gd name="connsiteX8" fmla="*/ 136525 w 190500"/>
                <a:gd name="connsiteY8" fmla="*/ 184150 h 184150"/>
                <a:gd name="connsiteX9" fmla="*/ 12700 w 190500"/>
                <a:gd name="connsiteY9" fmla="*/ 53975 h 184150"/>
                <a:gd name="connsiteX10" fmla="*/ 0 w 190500"/>
                <a:gd name="connsiteY10" fmla="*/ 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84150">
                  <a:moveTo>
                    <a:pt x="0" y="0"/>
                  </a:moveTo>
                  <a:lnTo>
                    <a:pt x="31750" y="6350"/>
                  </a:lnTo>
                  <a:lnTo>
                    <a:pt x="63500" y="3175"/>
                  </a:lnTo>
                  <a:lnTo>
                    <a:pt x="88900" y="3175"/>
                  </a:lnTo>
                  <a:lnTo>
                    <a:pt x="114300" y="3175"/>
                  </a:lnTo>
                  <a:lnTo>
                    <a:pt x="114300" y="3175"/>
                  </a:lnTo>
                  <a:lnTo>
                    <a:pt x="139700" y="3175"/>
                  </a:lnTo>
                  <a:lnTo>
                    <a:pt x="190500" y="177800"/>
                  </a:lnTo>
                  <a:lnTo>
                    <a:pt x="136525" y="184150"/>
                  </a:lnTo>
                  <a:lnTo>
                    <a:pt x="12700" y="53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8C2DD59-4FC4-4780-A13A-25DB0420D60D}"/>
              </a:ext>
            </a:extLst>
          </p:cNvPr>
          <p:cNvSpPr txBox="1"/>
          <p:nvPr/>
        </p:nvSpPr>
        <p:spPr>
          <a:xfrm>
            <a:off x="342319" y="299419"/>
            <a:ext cx="1089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El origen …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3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984D782-121C-4E0B-821B-9BE98149C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984" y="1122005"/>
            <a:ext cx="4199029" cy="5400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35AF928-3BD3-4547-9D2D-25600B4D40E9}"/>
              </a:ext>
            </a:extLst>
          </p:cNvPr>
          <p:cNvSpPr/>
          <p:nvPr/>
        </p:nvSpPr>
        <p:spPr>
          <a:xfrm>
            <a:off x="1358529" y="3105150"/>
            <a:ext cx="209550" cy="323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2AC88B2-D0D9-4C18-B532-986D84DB8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189" y="1122005"/>
            <a:ext cx="4170732" cy="5400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219E589-126A-47C3-9ADE-1E5E6758E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8498" y="3867150"/>
            <a:ext cx="3960000" cy="48822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7534E39-4021-4223-A673-E489E32594F3}"/>
              </a:ext>
            </a:extLst>
          </p:cNvPr>
          <p:cNvSpPr txBox="1"/>
          <p:nvPr/>
        </p:nvSpPr>
        <p:spPr>
          <a:xfrm>
            <a:off x="342319" y="299419"/>
            <a:ext cx="10892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Y en 2011 oficializamos nuestro trabajo colaborativo …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003893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0" name="Imagen 9" descr="Imagen que contiene exterior, campo, agua, pasto&#10;&#10;Descripción generada automáticamente">
            <a:extLst>
              <a:ext uri="{FF2B5EF4-FFF2-40B4-BE49-F238E27FC236}">
                <a16:creationId xmlns:a16="http://schemas.microsoft.com/office/drawing/2014/main" id="{A6E30129-12FA-4137-9AC3-FB58E60751BE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1"/>
            <a:ext cx="12192000" cy="68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00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>
            <a:extLst>
              <a:ext uri="{FF2B5EF4-FFF2-40B4-BE49-F238E27FC236}">
                <a16:creationId xmlns:a16="http://schemas.microsoft.com/office/drawing/2014/main" id="{4F5BD77C-48D9-4A24-A003-878E67E8EB20}"/>
              </a:ext>
            </a:extLst>
          </p:cNvPr>
          <p:cNvSpPr/>
          <p:nvPr/>
        </p:nvSpPr>
        <p:spPr>
          <a:xfrm>
            <a:off x="230262" y="1236481"/>
            <a:ext cx="5666896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000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Miembros empresariales – desarrollo tecnológico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000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000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000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000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000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2000" dirty="0">
              <a:solidFill>
                <a:srgbClr val="333333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900" b="1" i="0" u="none" strike="noStrike" kern="1200" cap="none" spc="0" normalizeH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Miembros institucionales</a:t>
            </a:r>
            <a:r>
              <a:rPr kumimoji="0" lang="es-CO" b="0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0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7DC27F0A-E90E-4F9C-B450-F83E2B005F8A}"/>
              </a:ext>
            </a:extLst>
          </p:cNvPr>
          <p:cNvSpPr/>
          <p:nvPr/>
        </p:nvSpPr>
        <p:spPr>
          <a:xfrm>
            <a:off x="387251" y="284864"/>
            <a:ext cx="104909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Hoy somos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20 miembros 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 generan espacios para</a:t>
            </a:r>
            <a:r>
              <a:rPr kumimoji="0" lang="es-CO" sz="2800" b="1" i="0" u="none" strike="noStrike" kern="1200" cap="none" spc="0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 trasformación del sector eléctrico …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0" name="Picture 30" descr="http://www.colombiainteligente.org/images/aliados/7.png">
            <a:extLst>
              <a:ext uri="{FF2B5EF4-FFF2-40B4-BE49-F238E27FC236}">
                <a16:creationId xmlns:a16="http://schemas.microsoft.com/office/drawing/2014/main" id="{46A7A034-19D0-4D51-A1E1-5C6A5EE49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0" t="24251" r="25440" b="25216"/>
          <a:stretch/>
        </p:blipFill>
        <p:spPr bwMode="auto">
          <a:xfrm>
            <a:off x="10533446" y="3023553"/>
            <a:ext cx="867181" cy="87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4" descr="http://www.colombiainteligente.org/images/aliados/13.png">
            <a:extLst>
              <a:ext uri="{FF2B5EF4-FFF2-40B4-BE49-F238E27FC236}">
                <a16:creationId xmlns:a16="http://schemas.microsoft.com/office/drawing/2014/main" id="{AA1D73DA-CEF2-420D-AAAD-5E2474821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t="37114" r="2389" b="37182"/>
          <a:stretch/>
        </p:blipFill>
        <p:spPr bwMode="auto">
          <a:xfrm>
            <a:off x="9813728" y="2023960"/>
            <a:ext cx="1865013" cy="5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colombiainteligente.org/images/aliados/6.png">
            <a:extLst>
              <a:ext uri="{FF2B5EF4-FFF2-40B4-BE49-F238E27FC236}">
                <a16:creationId xmlns:a16="http://schemas.microsoft.com/office/drawing/2014/main" id="{E42E84AB-8964-40F4-A414-A89D2A53D1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1" b="25468"/>
          <a:stretch/>
        </p:blipFill>
        <p:spPr bwMode="auto">
          <a:xfrm>
            <a:off x="444095" y="4045679"/>
            <a:ext cx="1738187" cy="77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Logo CAC">
            <a:extLst>
              <a:ext uri="{FF2B5EF4-FFF2-40B4-BE49-F238E27FC236}">
                <a16:creationId xmlns:a16="http://schemas.microsoft.com/office/drawing/2014/main" id="{0B97B6E7-C7DD-48C8-A735-3B381EB1A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t="15978" r="14536" b="14084"/>
          <a:stretch/>
        </p:blipFill>
        <p:spPr bwMode="auto">
          <a:xfrm>
            <a:off x="693974" y="1945142"/>
            <a:ext cx="1862344" cy="82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celsia.com/2016/Home-Celsia-Epsa/img/logo-celsia-epsa.png">
            <a:extLst>
              <a:ext uri="{FF2B5EF4-FFF2-40B4-BE49-F238E27FC236}">
                <a16:creationId xmlns:a16="http://schemas.microsoft.com/office/drawing/2014/main" id="{EFC8EFF5-1510-4A23-9947-D3AB7FF75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0"/>
          <a:stretch/>
        </p:blipFill>
        <p:spPr bwMode="auto">
          <a:xfrm>
            <a:off x="3499401" y="1931644"/>
            <a:ext cx="1128439" cy="89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B1D6EFE6-6D1E-4988-895B-A49CC2A0F52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20748" r="10529" b="18965"/>
          <a:stretch/>
        </p:blipFill>
        <p:spPr>
          <a:xfrm>
            <a:off x="3031633" y="3164323"/>
            <a:ext cx="1908152" cy="533168"/>
          </a:xfrm>
          <a:prstGeom prst="rect">
            <a:avLst/>
          </a:prstGeom>
        </p:spPr>
      </p:pic>
      <p:pic>
        <p:nvPicPr>
          <p:cNvPr id="46" name="Picture 2" descr="Resultado de imagen para nuevo logo grupo energia de bogota">
            <a:extLst>
              <a:ext uri="{FF2B5EF4-FFF2-40B4-BE49-F238E27FC236}">
                <a16:creationId xmlns:a16="http://schemas.microsoft.com/office/drawing/2014/main" id="{12225635-E39C-4827-8719-3BBA0AAAAD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9" t="33097" r="17401" b="34181"/>
          <a:stretch/>
        </p:blipFill>
        <p:spPr bwMode="auto">
          <a:xfrm>
            <a:off x="2556318" y="3955802"/>
            <a:ext cx="1603166" cy="80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Resultado de imagen para logo isa intercolombia">
            <a:extLst>
              <a:ext uri="{FF2B5EF4-FFF2-40B4-BE49-F238E27FC236}">
                <a16:creationId xmlns:a16="http://schemas.microsoft.com/office/drawing/2014/main" id="{E4687874-81BB-4396-8083-CD68422DB2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3000" r="8432" b="32077"/>
          <a:stretch/>
        </p:blipFill>
        <p:spPr bwMode="auto">
          <a:xfrm>
            <a:off x="6167220" y="4126230"/>
            <a:ext cx="1688768" cy="72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61752FBA-EF5B-4104-9914-83A9DF11606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26"/>
          <a:stretch/>
        </p:blipFill>
        <p:spPr>
          <a:xfrm>
            <a:off x="7304675" y="2140783"/>
            <a:ext cx="1915336" cy="393848"/>
          </a:xfrm>
          <a:prstGeom prst="rect">
            <a:avLst/>
          </a:prstGeom>
        </p:spPr>
      </p:pic>
      <p:pic>
        <p:nvPicPr>
          <p:cNvPr id="49" name="Picture 2" descr="Resultado de imagen para Logo enel codensa">
            <a:extLst>
              <a:ext uri="{FF2B5EF4-FFF2-40B4-BE49-F238E27FC236}">
                <a16:creationId xmlns:a16="http://schemas.microsoft.com/office/drawing/2014/main" id="{3FF478CB-6AD9-4C9F-AD95-C79F4F1CA5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0" b="23261"/>
          <a:stretch/>
        </p:blipFill>
        <p:spPr bwMode="auto">
          <a:xfrm>
            <a:off x="5550936" y="3031010"/>
            <a:ext cx="1487816" cy="781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F3F9AD81-050E-44BA-A760-4A637B845EC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1895" t="29054" r="34603" b="37347"/>
          <a:stretch/>
        </p:blipFill>
        <p:spPr>
          <a:xfrm>
            <a:off x="10500373" y="4200768"/>
            <a:ext cx="1384642" cy="61110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3AAB1492-FD1E-4ED7-8DD0-52B392857F8A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6150" y="1830539"/>
            <a:ext cx="1404159" cy="1030528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17D59D48-BE26-4F67-A68E-23EC3EB76D6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0" b="28140"/>
          <a:stretch/>
        </p:blipFill>
        <p:spPr>
          <a:xfrm>
            <a:off x="7983938" y="4089418"/>
            <a:ext cx="2463108" cy="723057"/>
          </a:xfrm>
          <a:prstGeom prst="rect">
            <a:avLst/>
          </a:prstGeom>
        </p:spPr>
      </p:pic>
      <p:pic>
        <p:nvPicPr>
          <p:cNvPr id="53" name="Picture 2" descr="Imagen">
            <a:extLst>
              <a:ext uri="{FF2B5EF4-FFF2-40B4-BE49-F238E27FC236}">
                <a16:creationId xmlns:a16="http://schemas.microsoft.com/office/drawing/2014/main" id="{9C2F3F42-6A15-4A9D-88C0-A11B7A4BA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7" b="32757"/>
          <a:stretch/>
        </p:blipFill>
        <p:spPr bwMode="auto">
          <a:xfrm>
            <a:off x="7477817" y="3107240"/>
            <a:ext cx="2104505" cy="72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BBF6DAE6-2CE0-459B-8E12-415B2FD093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9" y="2998218"/>
            <a:ext cx="1418059" cy="858825"/>
          </a:xfrm>
          <a:prstGeom prst="rect">
            <a:avLst/>
          </a:prstGeom>
        </p:spPr>
      </p:pic>
      <p:pic>
        <p:nvPicPr>
          <p:cNvPr id="55" name="Picture 2" descr="¡UPME, 20 años planeando el sector minero energético de la nación!">
            <a:extLst>
              <a:ext uri="{FF2B5EF4-FFF2-40B4-BE49-F238E27FC236}">
                <a16:creationId xmlns:a16="http://schemas.microsoft.com/office/drawing/2014/main" id="{0B5D4380-920A-44ED-A57F-EBE7A97AC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202" y="5699241"/>
            <a:ext cx="1327289" cy="5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Logo CREG">
            <a:extLst>
              <a:ext uri="{FF2B5EF4-FFF2-40B4-BE49-F238E27FC236}">
                <a16:creationId xmlns:a16="http://schemas.microsoft.com/office/drawing/2014/main" id="{B4DA4C2B-8FC4-4328-A879-204E49FF7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74" y="5750360"/>
            <a:ext cx="1003797" cy="53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87FD7800-9D44-4ED4-BCBE-A260B714683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63297" y="5689659"/>
            <a:ext cx="2982676" cy="591337"/>
          </a:xfrm>
          <a:prstGeom prst="rect">
            <a:avLst/>
          </a:prstGeom>
        </p:spPr>
      </p:pic>
      <p:pic>
        <p:nvPicPr>
          <p:cNvPr id="58" name="Picture 2" descr="Fenoge">
            <a:extLst>
              <a:ext uri="{FF2B5EF4-FFF2-40B4-BE49-F238E27FC236}">
                <a16:creationId xmlns:a16="http://schemas.microsoft.com/office/drawing/2014/main" id="{582A7B77-E359-4A50-A2D2-785236F4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075" y="5667065"/>
            <a:ext cx="2475103" cy="70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IPSE renueva su imagen y reafirma su compromiso de llevar el servicio de energía a 20 mil familias de las zonas no interconectadas">
            <a:extLst>
              <a:ext uri="{FF2B5EF4-FFF2-40B4-BE49-F238E27FC236}">
                <a16:creationId xmlns:a16="http://schemas.microsoft.com/office/drawing/2014/main" id="{0A8A67D0-9F08-421B-8319-B1FE9CB7C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42" y="5433093"/>
            <a:ext cx="1167445" cy="116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ienvenido a Grupo ISA - ISA">
            <a:extLst>
              <a:ext uri="{FF2B5EF4-FFF2-40B4-BE49-F238E27FC236}">
                <a16:creationId xmlns:a16="http://schemas.microsoft.com/office/drawing/2014/main" id="{05B1338A-7028-4797-BD24-0406793A5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89" y="4045679"/>
            <a:ext cx="2083498" cy="7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577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3376463-38A5-4C84-9270-6FFAAFEEB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98D319A-A8E2-4DAF-BCE0-3E2460EB4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824" r="2666"/>
          <a:stretch/>
        </p:blipFill>
        <p:spPr>
          <a:xfrm>
            <a:off x="112531" y="220443"/>
            <a:ext cx="11966937" cy="641711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DFB144-C40A-47FA-ACFE-72FCF8E590C9}"/>
              </a:ext>
            </a:extLst>
          </p:cNvPr>
          <p:cNvSpPr txBox="1"/>
          <p:nvPr/>
        </p:nvSpPr>
        <p:spPr>
          <a:xfrm>
            <a:off x="292310" y="457832"/>
            <a:ext cx="58036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>
              <a:defRPr sz="28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s-CO" dirty="0"/>
              <a:t>Estos más de 10 años nos han permitido aprender y compartir conocimiento para la integración de nuevas tecnologías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A0E6E66-574C-4342-9837-064E518FFCA4}"/>
              </a:ext>
            </a:extLst>
          </p:cNvPr>
          <p:cNvSpPr/>
          <p:nvPr/>
        </p:nvSpPr>
        <p:spPr>
          <a:xfrm>
            <a:off x="7401748" y="4104624"/>
            <a:ext cx="456040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Armonizar la visión en la toma de decisiones respecto a tecnologías …</a:t>
            </a:r>
            <a:endParaRPr lang="es-CO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9A290E6B-6646-476A-B410-8098FAAE65CB}"/>
              </a:ext>
            </a:extLst>
          </p:cNvPr>
          <p:cNvGrpSpPr>
            <a:grpSpLocks noChangeAspect="1"/>
          </p:cNvGrpSpPr>
          <p:nvPr/>
        </p:nvGrpSpPr>
        <p:grpSpPr>
          <a:xfrm>
            <a:off x="10883762" y="126980"/>
            <a:ext cx="1179292" cy="540000"/>
            <a:chOff x="3021682" y="1925501"/>
            <a:chExt cx="6878916" cy="3149873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252D117A-151C-4C24-9693-29452D777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682" y="1925501"/>
              <a:ext cx="6878916" cy="3149873"/>
            </a:xfrm>
            <a:prstGeom prst="rect">
              <a:avLst/>
            </a:prstGeom>
          </p:spPr>
        </p:pic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3C45A857-1E37-4849-9BCD-FAC2F1D0E258}"/>
                </a:ext>
              </a:extLst>
            </p:cNvPr>
            <p:cNvSpPr/>
            <p:nvPr/>
          </p:nvSpPr>
          <p:spPr>
            <a:xfrm>
              <a:off x="9305925" y="2851150"/>
              <a:ext cx="190500" cy="184150"/>
            </a:xfrm>
            <a:custGeom>
              <a:avLst/>
              <a:gdLst>
                <a:gd name="connsiteX0" fmla="*/ 0 w 190500"/>
                <a:gd name="connsiteY0" fmla="*/ 0 h 184150"/>
                <a:gd name="connsiteX1" fmla="*/ 31750 w 190500"/>
                <a:gd name="connsiteY1" fmla="*/ 6350 h 184150"/>
                <a:gd name="connsiteX2" fmla="*/ 63500 w 190500"/>
                <a:gd name="connsiteY2" fmla="*/ 3175 h 184150"/>
                <a:gd name="connsiteX3" fmla="*/ 88900 w 190500"/>
                <a:gd name="connsiteY3" fmla="*/ 3175 h 184150"/>
                <a:gd name="connsiteX4" fmla="*/ 114300 w 190500"/>
                <a:gd name="connsiteY4" fmla="*/ 3175 h 184150"/>
                <a:gd name="connsiteX5" fmla="*/ 114300 w 190500"/>
                <a:gd name="connsiteY5" fmla="*/ 3175 h 184150"/>
                <a:gd name="connsiteX6" fmla="*/ 139700 w 190500"/>
                <a:gd name="connsiteY6" fmla="*/ 3175 h 184150"/>
                <a:gd name="connsiteX7" fmla="*/ 190500 w 190500"/>
                <a:gd name="connsiteY7" fmla="*/ 177800 h 184150"/>
                <a:gd name="connsiteX8" fmla="*/ 136525 w 190500"/>
                <a:gd name="connsiteY8" fmla="*/ 184150 h 184150"/>
                <a:gd name="connsiteX9" fmla="*/ 12700 w 190500"/>
                <a:gd name="connsiteY9" fmla="*/ 53975 h 184150"/>
                <a:gd name="connsiteX10" fmla="*/ 0 w 190500"/>
                <a:gd name="connsiteY10" fmla="*/ 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84150">
                  <a:moveTo>
                    <a:pt x="0" y="0"/>
                  </a:moveTo>
                  <a:lnTo>
                    <a:pt x="31750" y="6350"/>
                  </a:lnTo>
                  <a:lnTo>
                    <a:pt x="63500" y="3175"/>
                  </a:lnTo>
                  <a:lnTo>
                    <a:pt x="88900" y="3175"/>
                  </a:lnTo>
                  <a:lnTo>
                    <a:pt x="114300" y="3175"/>
                  </a:lnTo>
                  <a:lnTo>
                    <a:pt x="114300" y="3175"/>
                  </a:lnTo>
                  <a:lnTo>
                    <a:pt x="139700" y="3175"/>
                  </a:lnTo>
                  <a:lnTo>
                    <a:pt x="190500" y="177800"/>
                  </a:lnTo>
                  <a:lnTo>
                    <a:pt x="136525" y="184150"/>
                  </a:lnTo>
                  <a:lnTo>
                    <a:pt x="12700" y="53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568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exterior, nieve, esquiando, pendiente&#10;&#10;Descripción generada automáticamente">
            <a:extLst>
              <a:ext uri="{FF2B5EF4-FFF2-40B4-BE49-F238E27FC236}">
                <a16:creationId xmlns:a16="http://schemas.microsoft.com/office/drawing/2014/main" id="{0A178831-CB13-43AD-8078-E9AB9A927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317" cy="6856049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E169350-43DA-48B4-91A0-EE76930098B4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736D377-FC94-4DC4-BC56-58328EB73D97}"/>
              </a:ext>
            </a:extLst>
          </p:cNvPr>
          <p:cNvSpPr txBox="1"/>
          <p:nvPr/>
        </p:nvSpPr>
        <p:spPr>
          <a:xfrm>
            <a:off x="460480" y="283530"/>
            <a:ext cx="11271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¿Nuestra estrategia?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7B597B7-8956-49BF-8C0F-20249C46B6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235271"/>
              </p:ext>
            </p:extLst>
          </p:nvPr>
        </p:nvGraphicFramePr>
        <p:xfrm>
          <a:off x="311149" y="2575485"/>
          <a:ext cx="5784851" cy="1905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3807223678"/>
                    </a:ext>
                  </a:extLst>
                </a:gridCol>
                <a:gridCol w="5102226">
                  <a:extLst>
                    <a:ext uri="{9D8B030D-6E8A-4147-A177-3AD203B41FA5}">
                      <a16:colId xmlns:a16="http://schemas.microsoft.com/office/drawing/2014/main" val="2801440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</a:rPr>
                        <a:t>Fomentar la creación de capacidades y conocimiento para el desarrollo de las redes inteligentes, en forma sinérgica y colaborativa</a:t>
                      </a:r>
                    </a:p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Identificar necesidades</a:t>
                      </a:r>
                    </a:p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Desarrollar Grupos de Trabajo Colaborativo - GTC</a:t>
                      </a:r>
                    </a:p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Realizar referenciamientos</a:t>
                      </a:r>
                    </a:p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endParaRPr lang="es-ES" sz="5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85725" indent="0">
                        <a:buFont typeface="Arial" panose="020B0604020202020204" pitchFamily="34" charset="0"/>
                        <a:buNone/>
                      </a:pPr>
                      <a:endParaRPr lang="es-CO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85725" indent="0">
                        <a:buFont typeface="Arial" panose="020B0604020202020204" pitchFamily="34" charset="0"/>
                        <a:buNone/>
                      </a:pPr>
                      <a:endParaRPr lang="es-CO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85725" indent="0">
                        <a:buFont typeface="Arial" panose="020B0604020202020204" pitchFamily="34" charset="0"/>
                        <a:buNone/>
                      </a:pPr>
                      <a:endParaRPr lang="es-CO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404931"/>
                  </a:ext>
                </a:extLst>
              </a:tr>
            </a:tbl>
          </a:graphicData>
        </a:graphic>
      </p:graphicFrame>
      <p:graphicFrame>
        <p:nvGraphicFramePr>
          <p:cNvPr id="4" name="Tabla 2">
            <a:extLst>
              <a:ext uri="{FF2B5EF4-FFF2-40B4-BE49-F238E27FC236}">
                <a16:creationId xmlns:a16="http://schemas.microsoft.com/office/drawing/2014/main" id="{7FB1AB8C-D443-4E85-BC17-86F1B2DAF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7340"/>
              </p:ext>
            </p:extLst>
          </p:nvPr>
        </p:nvGraphicFramePr>
        <p:xfrm>
          <a:off x="302483" y="4594785"/>
          <a:ext cx="5770564" cy="1905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3807223678"/>
                    </a:ext>
                  </a:extLst>
                </a:gridCol>
                <a:gridCol w="5087939">
                  <a:extLst>
                    <a:ext uri="{9D8B030D-6E8A-4147-A177-3AD203B41FA5}">
                      <a16:colId xmlns:a16="http://schemas.microsoft.com/office/drawing/2014/main" val="2801440544"/>
                    </a:ext>
                  </a:extLst>
                </a:gridCol>
              </a:tblGrid>
              <a:tr h="253385">
                <a:tc>
                  <a:txBody>
                    <a:bodyPr/>
                    <a:lstStyle/>
                    <a:p>
                      <a:r>
                        <a:rPr lang="es-CO" sz="3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kern="120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Promover  pilotos y proyectos de redes inteligentes, propiciando las alianzas estratégicas con otros sectores de la economía e identificando fuentes de financiación</a:t>
                      </a:r>
                    </a:p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Plantear proyectos</a:t>
                      </a:r>
                    </a:p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Desarrollar alianzas estratégicas</a:t>
                      </a:r>
                    </a:p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Acceder a fuentes de financiación</a:t>
                      </a:r>
                    </a:p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endParaRPr lang="es-ES" sz="5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85725" indent="0">
                        <a:buFont typeface="Arial" panose="020B0604020202020204" pitchFamily="34" charset="0"/>
                        <a:buNone/>
                      </a:pPr>
                      <a:endParaRPr lang="es-CO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85725" indent="0">
                        <a:buFont typeface="Arial" panose="020B0604020202020204" pitchFamily="34" charset="0"/>
                        <a:buNone/>
                      </a:pPr>
                      <a:endParaRPr lang="es-CO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  <a:p>
                      <a:pPr marL="85725" indent="0">
                        <a:buFont typeface="Arial" panose="020B0604020202020204" pitchFamily="34" charset="0"/>
                        <a:buNone/>
                      </a:pPr>
                      <a:endParaRPr lang="es-CO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404931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99BE8A54-7B70-4ADE-9DFC-7DB35148C9EC}"/>
              </a:ext>
            </a:extLst>
          </p:cNvPr>
          <p:cNvSpPr/>
          <p:nvPr/>
        </p:nvSpPr>
        <p:spPr>
          <a:xfrm>
            <a:off x="2079708" y="1999520"/>
            <a:ext cx="2247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el hacer …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86CB15F-E0F5-42F5-80F4-F5EB8147AB65}"/>
              </a:ext>
            </a:extLst>
          </p:cNvPr>
          <p:cNvSpPr txBox="1"/>
          <p:nvPr/>
        </p:nvSpPr>
        <p:spPr>
          <a:xfrm>
            <a:off x="460480" y="1182424"/>
            <a:ext cx="112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¡Acuerdo de buenas voluntades con objetivos específicos!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6D5AEE3-4572-4196-B252-2FCB33C05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664197"/>
              </p:ext>
            </p:extLst>
          </p:nvPr>
        </p:nvGraphicFramePr>
        <p:xfrm>
          <a:off x="6110350" y="2575485"/>
          <a:ext cx="5784852" cy="1905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3807223678"/>
                    </a:ext>
                  </a:extLst>
                </a:gridCol>
                <a:gridCol w="5102227">
                  <a:extLst>
                    <a:ext uri="{9D8B030D-6E8A-4147-A177-3AD203B41FA5}">
                      <a16:colId xmlns:a16="http://schemas.microsoft.com/office/drawing/2014/main" val="2801440544"/>
                    </a:ext>
                  </a:extLst>
                </a:gridCol>
              </a:tblGrid>
              <a:tr h="1380301">
                <a:tc>
                  <a:txBody>
                    <a:bodyPr/>
                    <a:lstStyle/>
                    <a:p>
                      <a:r>
                        <a:rPr lang="es-CO" sz="3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Influir proactivamente la política, la regulación y la estandarización para la implantación de las redes inteligentes</a:t>
                      </a:r>
                    </a:p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Inteligencia del sector</a:t>
                      </a:r>
                    </a:p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Aportar a la política</a:t>
                      </a:r>
                    </a:p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Aportar a la regulación</a:t>
                      </a:r>
                    </a:p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endParaRPr lang="es-ES" sz="5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85725" indent="0">
                        <a:buFont typeface="Arial" panose="020B0604020202020204" pitchFamily="34" charset="0"/>
                        <a:buNone/>
                      </a:pPr>
                      <a:endParaRPr lang="es-E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85725" indent="0">
                        <a:buFont typeface="Arial" panose="020B0604020202020204" pitchFamily="34" charset="0"/>
                        <a:buNone/>
                      </a:pPr>
                      <a:endParaRPr lang="es-E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85725" indent="0">
                        <a:buFont typeface="Arial" panose="020B0604020202020204" pitchFamily="34" charset="0"/>
                        <a:buNone/>
                      </a:pPr>
                      <a:endParaRPr lang="es-E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404931"/>
                  </a:ext>
                </a:extLst>
              </a:tr>
            </a:tbl>
          </a:graphicData>
        </a:graphic>
      </p:graphicFrame>
      <p:graphicFrame>
        <p:nvGraphicFramePr>
          <p:cNvPr id="8" name="Tabla 2">
            <a:extLst>
              <a:ext uri="{FF2B5EF4-FFF2-40B4-BE49-F238E27FC236}">
                <a16:creationId xmlns:a16="http://schemas.microsoft.com/office/drawing/2014/main" id="{FCABDF1B-318B-4465-82E5-22248718D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59337"/>
              </p:ext>
            </p:extLst>
          </p:nvPr>
        </p:nvGraphicFramePr>
        <p:xfrm>
          <a:off x="6118955" y="4594785"/>
          <a:ext cx="5775328" cy="1874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82625">
                  <a:extLst>
                    <a:ext uri="{9D8B030D-6E8A-4147-A177-3AD203B41FA5}">
                      <a16:colId xmlns:a16="http://schemas.microsoft.com/office/drawing/2014/main" val="3807223678"/>
                    </a:ext>
                  </a:extLst>
                </a:gridCol>
                <a:gridCol w="5092703">
                  <a:extLst>
                    <a:ext uri="{9D8B030D-6E8A-4147-A177-3AD203B41FA5}">
                      <a16:colId xmlns:a16="http://schemas.microsoft.com/office/drawing/2014/main" val="2801440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3600" b="1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400" b="1" kern="1200" dirty="0">
                          <a:solidFill>
                            <a:srgbClr val="FFFF0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Generar una organización sustentable, capaz de lograr los objetivos anteriores</a:t>
                      </a:r>
                    </a:p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Eficiencia operacional de la organización</a:t>
                      </a:r>
                    </a:p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r>
                        <a:rPr lang="es-ES" sz="1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Asegurar gobierno corporativo</a:t>
                      </a:r>
                    </a:p>
                    <a:p>
                      <a:pPr marL="180975" indent="-95250">
                        <a:buFont typeface="Arial" panose="020B0604020202020204" pitchFamily="34" charset="0"/>
                        <a:buChar char="•"/>
                      </a:pPr>
                      <a:endParaRPr lang="es-ES" sz="5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85725" indent="0">
                        <a:buFont typeface="Arial" panose="020B0604020202020204" pitchFamily="34" charset="0"/>
                        <a:buNone/>
                      </a:pPr>
                      <a:endParaRPr lang="es-E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85725" indent="0">
                        <a:buFont typeface="Arial" panose="020B0604020202020204" pitchFamily="34" charset="0"/>
                        <a:buNone/>
                      </a:pPr>
                      <a:endParaRPr lang="es-E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85725" indent="0">
                        <a:buFont typeface="Arial" panose="020B0604020202020204" pitchFamily="34" charset="0"/>
                        <a:buNone/>
                      </a:pPr>
                      <a:endParaRPr lang="es-E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85725" indent="0">
                        <a:buFont typeface="Arial" panose="020B0604020202020204" pitchFamily="34" charset="0"/>
                        <a:buNone/>
                      </a:pPr>
                      <a:endParaRPr lang="es-E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85725" indent="0">
                        <a:buFont typeface="Arial" panose="020B0604020202020204" pitchFamily="34" charset="0"/>
                        <a:buNone/>
                      </a:pPr>
                      <a:endParaRPr lang="es-ES" sz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7404931"/>
                  </a:ext>
                </a:extLst>
              </a:tr>
            </a:tbl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F04843CA-417B-43E0-90D4-09A428A01337}"/>
              </a:ext>
            </a:extLst>
          </p:cNvPr>
          <p:cNvSpPr/>
          <p:nvPr/>
        </p:nvSpPr>
        <p:spPr>
          <a:xfrm>
            <a:off x="7864563" y="2056670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Para lograr …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8F35D4C9-236E-4922-8A1A-5824BEC58158}"/>
              </a:ext>
            </a:extLst>
          </p:cNvPr>
          <p:cNvGrpSpPr>
            <a:grpSpLocks noChangeAspect="1"/>
          </p:cNvGrpSpPr>
          <p:nvPr/>
        </p:nvGrpSpPr>
        <p:grpSpPr>
          <a:xfrm>
            <a:off x="10883762" y="126980"/>
            <a:ext cx="1179292" cy="540000"/>
            <a:chOff x="3021682" y="1925501"/>
            <a:chExt cx="6878916" cy="3149873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631D7F2B-9346-4125-BE93-6D223FCA6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682" y="1925501"/>
              <a:ext cx="6878916" cy="3149873"/>
            </a:xfrm>
            <a:prstGeom prst="rect">
              <a:avLst/>
            </a:prstGeom>
          </p:spPr>
        </p:pic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2ACE78A3-5BAF-4EEB-A656-0B14130CB164}"/>
                </a:ext>
              </a:extLst>
            </p:cNvPr>
            <p:cNvSpPr/>
            <p:nvPr/>
          </p:nvSpPr>
          <p:spPr>
            <a:xfrm>
              <a:off x="9305925" y="2851150"/>
              <a:ext cx="190500" cy="184150"/>
            </a:xfrm>
            <a:custGeom>
              <a:avLst/>
              <a:gdLst>
                <a:gd name="connsiteX0" fmla="*/ 0 w 190500"/>
                <a:gd name="connsiteY0" fmla="*/ 0 h 184150"/>
                <a:gd name="connsiteX1" fmla="*/ 31750 w 190500"/>
                <a:gd name="connsiteY1" fmla="*/ 6350 h 184150"/>
                <a:gd name="connsiteX2" fmla="*/ 63500 w 190500"/>
                <a:gd name="connsiteY2" fmla="*/ 3175 h 184150"/>
                <a:gd name="connsiteX3" fmla="*/ 88900 w 190500"/>
                <a:gd name="connsiteY3" fmla="*/ 3175 h 184150"/>
                <a:gd name="connsiteX4" fmla="*/ 114300 w 190500"/>
                <a:gd name="connsiteY4" fmla="*/ 3175 h 184150"/>
                <a:gd name="connsiteX5" fmla="*/ 114300 w 190500"/>
                <a:gd name="connsiteY5" fmla="*/ 3175 h 184150"/>
                <a:gd name="connsiteX6" fmla="*/ 139700 w 190500"/>
                <a:gd name="connsiteY6" fmla="*/ 3175 h 184150"/>
                <a:gd name="connsiteX7" fmla="*/ 190500 w 190500"/>
                <a:gd name="connsiteY7" fmla="*/ 177800 h 184150"/>
                <a:gd name="connsiteX8" fmla="*/ 136525 w 190500"/>
                <a:gd name="connsiteY8" fmla="*/ 184150 h 184150"/>
                <a:gd name="connsiteX9" fmla="*/ 12700 w 190500"/>
                <a:gd name="connsiteY9" fmla="*/ 53975 h 184150"/>
                <a:gd name="connsiteX10" fmla="*/ 0 w 190500"/>
                <a:gd name="connsiteY10" fmla="*/ 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84150">
                  <a:moveTo>
                    <a:pt x="0" y="0"/>
                  </a:moveTo>
                  <a:lnTo>
                    <a:pt x="31750" y="6350"/>
                  </a:lnTo>
                  <a:lnTo>
                    <a:pt x="63500" y="3175"/>
                  </a:lnTo>
                  <a:lnTo>
                    <a:pt x="88900" y="3175"/>
                  </a:lnTo>
                  <a:lnTo>
                    <a:pt x="114300" y="3175"/>
                  </a:lnTo>
                  <a:lnTo>
                    <a:pt x="114300" y="3175"/>
                  </a:lnTo>
                  <a:lnTo>
                    <a:pt x="139700" y="3175"/>
                  </a:lnTo>
                  <a:lnTo>
                    <a:pt x="190500" y="177800"/>
                  </a:lnTo>
                  <a:lnTo>
                    <a:pt x="136525" y="184150"/>
                  </a:lnTo>
                  <a:lnTo>
                    <a:pt x="12700" y="53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43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63809B2-A303-421C-AF70-5D7EB0F18C13}"/>
              </a:ext>
            </a:extLst>
          </p:cNvPr>
          <p:cNvSpPr txBox="1"/>
          <p:nvPr/>
        </p:nvSpPr>
        <p:spPr>
          <a:xfrm>
            <a:off x="460480" y="283530"/>
            <a:ext cx="112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Con una estructura robusta y ágil …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EF01FBD-9818-4D1A-A902-41956379CF50}"/>
              </a:ext>
            </a:extLst>
          </p:cNvPr>
          <p:cNvSpPr/>
          <p:nvPr/>
        </p:nvSpPr>
        <p:spPr>
          <a:xfrm>
            <a:off x="914401" y="3923096"/>
            <a:ext cx="10598646" cy="24507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Elbow Connector 49">
            <a:extLst>
              <a:ext uri="{FF2B5EF4-FFF2-40B4-BE49-F238E27FC236}">
                <a16:creationId xmlns:a16="http://schemas.microsoft.com/office/drawing/2014/main" id="{E2885F13-FFE5-4CE6-B230-FD51A7EB4F07}"/>
              </a:ext>
            </a:extLst>
          </p:cNvPr>
          <p:cNvCxnSpPr>
            <a:cxnSpLocks/>
          </p:cNvCxnSpPr>
          <p:nvPr/>
        </p:nvCxnSpPr>
        <p:spPr>
          <a:xfrm rot="5400000">
            <a:off x="6711460" y="3145789"/>
            <a:ext cx="1015905" cy="19067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9">
            <a:extLst>
              <a:ext uri="{FF2B5EF4-FFF2-40B4-BE49-F238E27FC236}">
                <a16:creationId xmlns:a16="http://schemas.microsoft.com/office/drawing/2014/main" id="{852A4ACB-FB16-401C-B9DF-0C484E63C2C6}"/>
              </a:ext>
            </a:extLst>
          </p:cNvPr>
          <p:cNvCxnSpPr>
            <a:cxnSpLocks/>
            <a:stCxn id="19" idx="2"/>
            <a:endCxn id="54" idx="0"/>
          </p:cNvCxnSpPr>
          <p:nvPr/>
        </p:nvCxnSpPr>
        <p:spPr>
          <a:xfrm rot="5400000">
            <a:off x="3618448" y="1282826"/>
            <a:ext cx="1456789" cy="4139903"/>
          </a:xfrm>
          <a:prstGeom prst="bentConnector3">
            <a:avLst>
              <a:gd name="adj1" fmla="val 12513"/>
            </a:avLst>
          </a:prstGeom>
          <a:ln>
            <a:solidFill>
              <a:schemeClr val="accent3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C8477CB0-4C9F-4194-8978-8D62B493137D}"/>
              </a:ext>
            </a:extLst>
          </p:cNvPr>
          <p:cNvSpPr/>
          <p:nvPr/>
        </p:nvSpPr>
        <p:spPr>
          <a:xfrm>
            <a:off x="3808954" y="5366923"/>
            <a:ext cx="6500319" cy="36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Grupos Trabajo Colaborativo (</a:t>
            </a:r>
            <a:r>
              <a:rPr kumimoji="0" lang="es-CO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GTC</a:t>
            </a: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)</a:t>
            </a:r>
          </a:p>
        </p:txBody>
      </p:sp>
      <p:cxnSp>
        <p:nvCxnSpPr>
          <p:cNvPr id="7" name="Elbow Connector 49">
            <a:extLst>
              <a:ext uri="{FF2B5EF4-FFF2-40B4-BE49-F238E27FC236}">
                <a16:creationId xmlns:a16="http://schemas.microsoft.com/office/drawing/2014/main" id="{48DEF453-3583-4AA3-814A-584F849A32E2}"/>
              </a:ext>
            </a:extLst>
          </p:cNvPr>
          <p:cNvCxnSpPr>
            <a:cxnSpLocks/>
            <a:stCxn id="53" idx="2"/>
            <a:endCxn id="6" idx="1"/>
          </p:cNvCxnSpPr>
          <p:nvPr/>
        </p:nvCxnSpPr>
        <p:spPr>
          <a:xfrm rot="16200000" flipH="1">
            <a:off x="2971777" y="4709746"/>
            <a:ext cx="146612" cy="1527741"/>
          </a:xfrm>
          <a:prstGeom prst="bentConnector2">
            <a:avLst/>
          </a:prstGeom>
          <a:ln>
            <a:solidFill>
              <a:schemeClr val="accent3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29">
            <a:extLst>
              <a:ext uri="{FF2B5EF4-FFF2-40B4-BE49-F238E27FC236}">
                <a16:creationId xmlns:a16="http://schemas.microsoft.com/office/drawing/2014/main" id="{55D57E68-C1D8-44E9-9EAF-DDF57EAFA15E}"/>
              </a:ext>
            </a:extLst>
          </p:cNvPr>
          <p:cNvSpPr/>
          <p:nvPr/>
        </p:nvSpPr>
        <p:spPr>
          <a:xfrm>
            <a:off x="6402663" y="3650574"/>
            <a:ext cx="1319904" cy="5450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Líder de Gestión</a:t>
            </a:r>
          </a:p>
        </p:txBody>
      </p:sp>
      <p:sp>
        <p:nvSpPr>
          <p:cNvPr id="9" name="Rounded Rectangle 94">
            <a:extLst>
              <a:ext uri="{FF2B5EF4-FFF2-40B4-BE49-F238E27FC236}">
                <a16:creationId xmlns:a16="http://schemas.microsoft.com/office/drawing/2014/main" id="{07089F09-1106-4C8E-B790-4D896E03E7C6}"/>
              </a:ext>
            </a:extLst>
          </p:cNvPr>
          <p:cNvSpPr/>
          <p:nvPr/>
        </p:nvSpPr>
        <p:spPr>
          <a:xfrm>
            <a:off x="2398690" y="3407247"/>
            <a:ext cx="3330137" cy="2877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Grupo Seguimiento Estratégico</a:t>
            </a:r>
          </a:p>
        </p:txBody>
      </p:sp>
      <p:sp>
        <p:nvSpPr>
          <p:cNvPr id="10" name="Rounded Rectangle 47">
            <a:extLst>
              <a:ext uri="{FF2B5EF4-FFF2-40B4-BE49-F238E27FC236}">
                <a16:creationId xmlns:a16="http://schemas.microsoft.com/office/drawing/2014/main" id="{990C26E8-89A8-4629-953F-F84FB273557B}"/>
              </a:ext>
            </a:extLst>
          </p:cNvPr>
          <p:cNvSpPr/>
          <p:nvPr/>
        </p:nvSpPr>
        <p:spPr>
          <a:xfrm>
            <a:off x="3778990" y="4833577"/>
            <a:ext cx="2204823" cy="319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Analista Organizacional</a:t>
            </a:r>
          </a:p>
        </p:txBody>
      </p:sp>
      <p:sp>
        <p:nvSpPr>
          <p:cNvPr id="11" name="Rounded Rectangle 26">
            <a:extLst>
              <a:ext uri="{FF2B5EF4-FFF2-40B4-BE49-F238E27FC236}">
                <a16:creationId xmlns:a16="http://schemas.microsoft.com/office/drawing/2014/main" id="{A41D1F37-A375-4C5C-9B21-0754F4772000}"/>
              </a:ext>
            </a:extLst>
          </p:cNvPr>
          <p:cNvSpPr/>
          <p:nvPr/>
        </p:nvSpPr>
        <p:spPr>
          <a:xfrm>
            <a:off x="6172665" y="2984732"/>
            <a:ext cx="1799718" cy="4545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Presidencia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2" name="Elbow Connector 49">
            <a:extLst>
              <a:ext uri="{FF2B5EF4-FFF2-40B4-BE49-F238E27FC236}">
                <a16:creationId xmlns:a16="http://schemas.microsoft.com/office/drawing/2014/main" id="{A1E1DEB3-AE1C-438D-8AFC-880A830CCCB7}"/>
              </a:ext>
            </a:extLst>
          </p:cNvPr>
          <p:cNvCxnSpPr>
            <a:cxnSpLocks/>
            <a:stCxn id="11" idx="1"/>
            <a:endCxn id="9" idx="3"/>
          </p:cNvCxnSpPr>
          <p:nvPr/>
        </p:nvCxnSpPr>
        <p:spPr>
          <a:xfrm rot="10800000" flipV="1">
            <a:off x="5728827" y="3212021"/>
            <a:ext cx="443838" cy="339121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49">
            <a:extLst>
              <a:ext uri="{FF2B5EF4-FFF2-40B4-BE49-F238E27FC236}">
                <a16:creationId xmlns:a16="http://schemas.microsoft.com/office/drawing/2014/main" id="{BB609C40-2DFB-4FBA-B2A6-FC461FF2D939}"/>
              </a:ext>
            </a:extLst>
          </p:cNvPr>
          <p:cNvCxnSpPr>
            <a:cxnSpLocks/>
            <a:stCxn id="8" idx="1"/>
            <a:endCxn id="9" idx="3"/>
          </p:cNvCxnSpPr>
          <p:nvPr/>
        </p:nvCxnSpPr>
        <p:spPr>
          <a:xfrm rot="10800000">
            <a:off x="5728827" y="3551144"/>
            <a:ext cx="673836" cy="371953"/>
          </a:xfrm>
          <a:prstGeom prst="bentConnector3">
            <a:avLst>
              <a:gd name="adj1" fmla="val 66963"/>
            </a:avLst>
          </a:prstGeom>
          <a:ln>
            <a:solidFill>
              <a:schemeClr val="accent3"/>
            </a:solidFill>
            <a:prstDash val="dash"/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71">
            <a:extLst>
              <a:ext uri="{FF2B5EF4-FFF2-40B4-BE49-F238E27FC236}">
                <a16:creationId xmlns:a16="http://schemas.microsoft.com/office/drawing/2014/main" id="{BE5B34F9-9A5D-4B78-8311-1946647F4841}"/>
              </a:ext>
            </a:extLst>
          </p:cNvPr>
          <p:cNvSpPr/>
          <p:nvPr/>
        </p:nvSpPr>
        <p:spPr>
          <a:xfrm>
            <a:off x="3779285" y="4145678"/>
            <a:ext cx="2204823" cy="319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Analista Investigaciones</a:t>
            </a:r>
          </a:p>
        </p:txBody>
      </p:sp>
      <p:sp>
        <p:nvSpPr>
          <p:cNvPr id="15" name="Rounded Rectangle 69">
            <a:extLst>
              <a:ext uri="{FF2B5EF4-FFF2-40B4-BE49-F238E27FC236}">
                <a16:creationId xmlns:a16="http://schemas.microsoft.com/office/drawing/2014/main" id="{68F3BFBB-646F-481E-AC37-BF537006B70A}"/>
              </a:ext>
            </a:extLst>
          </p:cNvPr>
          <p:cNvSpPr/>
          <p:nvPr/>
        </p:nvSpPr>
        <p:spPr>
          <a:xfrm>
            <a:off x="3779291" y="4469121"/>
            <a:ext cx="2204823" cy="3572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Analista Colaborativo</a:t>
            </a:r>
          </a:p>
        </p:txBody>
      </p:sp>
      <p:cxnSp>
        <p:nvCxnSpPr>
          <p:cNvPr id="16" name="Elbow Connector 49">
            <a:extLst>
              <a:ext uri="{FF2B5EF4-FFF2-40B4-BE49-F238E27FC236}">
                <a16:creationId xmlns:a16="http://schemas.microsoft.com/office/drawing/2014/main" id="{DA8E4F12-E8BB-40B3-8A2B-084AA699A6A4}"/>
              </a:ext>
            </a:extLst>
          </p:cNvPr>
          <p:cNvCxnSpPr>
            <a:cxnSpLocks/>
            <a:stCxn id="8" idx="0"/>
            <a:endCxn id="11" idx="2"/>
          </p:cNvCxnSpPr>
          <p:nvPr/>
        </p:nvCxnSpPr>
        <p:spPr>
          <a:xfrm rot="5400000" flipH="1" flipV="1">
            <a:off x="6966892" y="3544943"/>
            <a:ext cx="211263" cy="0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49">
            <a:extLst>
              <a:ext uri="{FF2B5EF4-FFF2-40B4-BE49-F238E27FC236}">
                <a16:creationId xmlns:a16="http://schemas.microsoft.com/office/drawing/2014/main" id="{CFD34A2F-A803-404E-845A-A2C48151E876}"/>
              </a:ext>
            </a:extLst>
          </p:cNvPr>
          <p:cNvCxnSpPr>
            <a:cxnSpLocks/>
            <a:stCxn id="11" idx="0"/>
            <a:endCxn id="19" idx="2"/>
          </p:cNvCxnSpPr>
          <p:nvPr/>
        </p:nvCxnSpPr>
        <p:spPr>
          <a:xfrm rot="16200000" flipV="1">
            <a:off x="6564485" y="2476692"/>
            <a:ext cx="360349" cy="655731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49">
            <a:extLst>
              <a:ext uri="{FF2B5EF4-FFF2-40B4-BE49-F238E27FC236}">
                <a16:creationId xmlns:a16="http://schemas.microsoft.com/office/drawing/2014/main" id="{B20829EF-3FC4-4A54-95B8-5FF8CEDBBD2F}"/>
              </a:ext>
            </a:extLst>
          </p:cNvPr>
          <p:cNvCxnSpPr>
            <a:cxnSpLocks/>
            <a:stCxn id="19" idx="2"/>
            <a:endCxn id="9" idx="0"/>
          </p:cNvCxnSpPr>
          <p:nvPr/>
        </p:nvCxnSpPr>
        <p:spPr>
          <a:xfrm rot="5400000">
            <a:off x="4848844" y="1839298"/>
            <a:ext cx="782864" cy="2353034"/>
          </a:xfrm>
          <a:prstGeom prst="bentConnector3">
            <a:avLst>
              <a:gd name="adj1" fmla="val 23233"/>
            </a:avLst>
          </a:prstGeom>
          <a:ln>
            <a:solidFill>
              <a:schemeClr val="accent3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26">
            <a:extLst>
              <a:ext uri="{FF2B5EF4-FFF2-40B4-BE49-F238E27FC236}">
                <a16:creationId xmlns:a16="http://schemas.microsoft.com/office/drawing/2014/main" id="{C2F247C6-DF71-4B62-BD34-3DA397AAA32D}"/>
              </a:ext>
            </a:extLst>
          </p:cNvPr>
          <p:cNvSpPr/>
          <p:nvPr/>
        </p:nvSpPr>
        <p:spPr>
          <a:xfrm>
            <a:off x="5303247" y="1457961"/>
            <a:ext cx="2227091" cy="11664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Comité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7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Directivo</a:t>
            </a:r>
          </a:p>
        </p:txBody>
      </p:sp>
      <p:cxnSp>
        <p:nvCxnSpPr>
          <p:cNvPr id="20" name="Elbow Connector 49">
            <a:extLst>
              <a:ext uri="{FF2B5EF4-FFF2-40B4-BE49-F238E27FC236}">
                <a16:creationId xmlns:a16="http://schemas.microsoft.com/office/drawing/2014/main" id="{C573A67E-686C-42B1-920C-0598D1F7C54F}"/>
              </a:ext>
            </a:extLst>
          </p:cNvPr>
          <p:cNvCxnSpPr>
            <a:cxnSpLocks/>
            <a:stCxn id="21" idx="3"/>
            <a:endCxn id="19" idx="1"/>
          </p:cNvCxnSpPr>
          <p:nvPr/>
        </p:nvCxnSpPr>
        <p:spPr>
          <a:xfrm flipV="1">
            <a:off x="4632760" y="2041172"/>
            <a:ext cx="670487" cy="202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6">
            <a:extLst>
              <a:ext uri="{FF2B5EF4-FFF2-40B4-BE49-F238E27FC236}">
                <a16:creationId xmlns:a16="http://schemas.microsoft.com/office/drawing/2014/main" id="{25E599E5-7F35-4B1D-B162-1DA8CFFA8E09}"/>
              </a:ext>
            </a:extLst>
          </p:cNvPr>
          <p:cNvSpPr/>
          <p:nvPr/>
        </p:nvSpPr>
        <p:spPr>
          <a:xfrm>
            <a:off x="1472183" y="1706116"/>
            <a:ext cx="3160577" cy="67416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Arquitecto estratégico</a:t>
            </a:r>
          </a:p>
        </p:txBody>
      </p: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7E7ABBD7-FBE7-4778-BB4A-9280B50E7E14}"/>
              </a:ext>
            </a:extLst>
          </p:cNvPr>
          <p:cNvSpPr/>
          <p:nvPr/>
        </p:nvSpPr>
        <p:spPr>
          <a:xfrm>
            <a:off x="8062126" y="1458989"/>
            <a:ext cx="2218771" cy="11664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Acciones y actividades para transformar el sector</a:t>
            </a:r>
          </a:p>
        </p:txBody>
      </p:sp>
      <p:cxnSp>
        <p:nvCxnSpPr>
          <p:cNvPr id="23" name="Elbow Connector 49">
            <a:extLst>
              <a:ext uri="{FF2B5EF4-FFF2-40B4-BE49-F238E27FC236}">
                <a16:creationId xmlns:a16="http://schemas.microsoft.com/office/drawing/2014/main" id="{0D042910-D174-4A8D-AA7F-9FBECA55AA33}"/>
              </a:ext>
            </a:extLst>
          </p:cNvPr>
          <p:cNvCxnSpPr>
            <a:cxnSpLocks/>
            <a:stCxn id="6" idx="0"/>
            <a:endCxn id="8" idx="2"/>
          </p:cNvCxnSpPr>
          <p:nvPr/>
        </p:nvCxnSpPr>
        <p:spPr>
          <a:xfrm rot="5400000" flipH="1" flipV="1">
            <a:off x="6475212" y="4779521"/>
            <a:ext cx="1171305" cy="3501"/>
          </a:xfrm>
          <a:prstGeom prst="bentConnector3">
            <a:avLst>
              <a:gd name="adj1" fmla="val 50000"/>
            </a:avLst>
          </a:prstGeom>
          <a:ln>
            <a:solidFill>
              <a:schemeClr val="accent3"/>
            </a:solidFill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49">
            <a:extLst>
              <a:ext uri="{FF2B5EF4-FFF2-40B4-BE49-F238E27FC236}">
                <a16:creationId xmlns:a16="http://schemas.microsoft.com/office/drawing/2014/main" id="{49AE1B2D-9C31-45E6-879E-140372303864}"/>
              </a:ext>
            </a:extLst>
          </p:cNvPr>
          <p:cNvCxnSpPr>
            <a:cxnSpLocks/>
            <a:stCxn id="19" idx="3"/>
            <a:endCxn id="22" idx="1"/>
          </p:cNvCxnSpPr>
          <p:nvPr/>
        </p:nvCxnSpPr>
        <p:spPr>
          <a:xfrm>
            <a:off x="7530338" y="2041172"/>
            <a:ext cx="531788" cy="102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8D8D95D-75BA-4419-B78A-0EFE9A2242BA}"/>
              </a:ext>
            </a:extLst>
          </p:cNvPr>
          <p:cNvSpPr/>
          <p:nvPr/>
        </p:nvSpPr>
        <p:spPr>
          <a:xfrm>
            <a:off x="3778991" y="4146827"/>
            <a:ext cx="2204822" cy="100407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26" name="Elbow Connector 49">
            <a:extLst>
              <a:ext uri="{FF2B5EF4-FFF2-40B4-BE49-F238E27FC236}">
                <a16:creationId xmlns:a16="http://schemas.microsoft.com/office/drawing/2014/main" id="{FFD6CC3B-D84A-44EC-969F-E7192130389F}"/>
              </a:ext>
            </a:extLst>
          </p:cNvPr>
          <p:cNvCxnSpPr>
            <a:cxnSpLocks/>
            <a:stCxn id="8" idx="2"/>
            <a:endCxn id="15" idx="3"/>
          </p:cNvCxnSpPr>
          <p:nvPr/>
        </p:nvCxnSpPr>
        <p:spPr>
          <a:xfrm rot="5400000">
            <a:off x="6297305" y="3882428"/>
            <a:ext cx="452121" cy="1078501"/>
          </a:xfrm>
          <a:prstGeom prst="bentConnector2">
            <a:avLst/>
          </a:prstGeom>
          <a:ln>
            <a:solidFill>
              <a:schemeClr val="accent3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E87D3AA-A7C3-45F6-A773-6D16E362EADF}"/>
              </a:ext>
            </a:extLst>
          </p:cNvPr>
          <p:cNvSpPr/>
          <p:nvPr/>
        </p:nvSpPr>
        <p:spPr>
          <a:xfrm>
            <a:off x="10032160" y="4050849"/>
            <a:ext cx="1355943" cy="41072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Productos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id="{66F012CC-FD01-4558-A993-BA033E3359D9}"/>
              </a:ext>
            </a:extLst>
          </p:cNvPr>
          <p:cNvSpPr/>
          <p:nvPr/>
        </p:nvSpPr>
        <p:spPr>
          <a:xfrm>
            <a:off x="10749232" y="1820579"/>
            <a:ext cx="1203293" cy="440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Sector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0B4BA455-64FA-41F3-9EAA-BF13987F939D}"/>
              </a:ext>
            </a:extLst>
          </p:cNvPr>
          <p:cNvSpPr/>
          <p:nvPr/>
        </p:nvSpPr>
        <p:spPr>
          <a:xfrm>
            <a:off x="10758073" y="2278370"/>
            <a:ext cx="1181121" cy="277200"/>
          </a:xfrm>
          <a:prstGeom prst="roundRect">
            <a:avLst>
              <a:gd name="adj" fmla="val 10000"/>
            </a:avLst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3D842B79-37E8-46ED-9DCC-0CE773CCBBA6}"/>
              </a:ext>
            </a:extLst>
          </p:cNvPr>
          <p:cNvSpPr/>
          <p:nvPr/>
        </p:nvSpPr>
        <p:spPr>
          <a:xfrm>
            <a:off x="10757946" y="2578075"/>
            <a:ext cx="1181121" cy="277396"/>
          </a:xfrm>
          <a:prstGeom prst="roundRect">
            <a:avLst>
              <a:gd name="adj" fmla="val 10000"/>
            </a:avLst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1053FEDF-58D6-4494-959C-A507AE1E8E1C}"/>
              </a:ext>
            </a:extLst>
          </p:cNvPr>
          <p:cNvSpPr/>
          <p:nvPr/>
        </p:nvSpPr>
        <p:spPr>
          <a:xfrm>
            <a:off x="10758073" y="2885861"/>
            <a:ext cx="1181121" cy="288000"/>
          </a:xfrm>
          <a:prstGeom prst="roundRect">
            <a:avLst>
              <a:gd name="adj" fmla="val 10000"/>
            </a:avLst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ACAD2B9-87D9-4E73-95D9-C990F2F35D12}"/>
              </a:ext>
            </a:extLst>
          </p:cNvPr>
          <p:cNvSpPr/>
          <p:nvPr/>
        </p:nvSpPr>
        <p:spPr>
          <a:xfrm>
            <a:off x="10758071" y="2299031"/>
            <a:ext cx="1181121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Política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6AEC1E1-172F-4FD7-A539-78EE6B7ACFDD}"/>
              </a:ext>
            </a:extLst>
          </p:cNvPr>
          <p:cNvSpPr/>
          <p:nvPr/>
        </p:nvSpPr>
        <p:spPr>
          <a:xfrm>
            <a:off x="10750862" y="2594897"/>
            <a:ext cx="1181121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Reglas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D84872A8-97B3-404A-A92D-E353586BF920}"/>
              </a:ext>
            </a:extLst>
          </p:cNvPr>
          <p:cNvSpPr/>
          <p:nvPr/>
        </p:nvSpPr>
        <p:spPr>
          <a:xfrm>
            <a:off x="10757946" y="2901576"/>
            <a:ext cx="1181121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Actores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Elbow Connector 49">
            <a:extLst>
              <a:ext uri="{FF2B5EF4-FFF2-40B4-BE49-F238E27FC236}">
                <a16:creationId xmlns:a16="http://schemas.microsoft.com/office/drawing/2014/main" id="{FB7297D5-A035-4B83-823A-2EF0946B34E0}"/>
              </a:ext>
            </a:extLst>
          </p:cNvPr>
          <p:cNvCxnSpPr>
            <a:cxnSpLocks/>
            <a:stCxn id="22" idx="3"/>
            <a:endCxn id="28" idx="1"/>
          </p:cNvCxnSpPr>
          <p:nvPr/>
        </p:nvCxnSpPr>
        <p:spPr>
          <a:xfrm flipV="1">
            <a:off x="10280897" y="2040644"/>
            <a:ext cx="468335" cy="155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26">
            <a:extLst>
              <a:ext uri="{FF2B5EF4-FFF2-40B4-BE49-F238E27FC236}">
                <a16:creationId xmlns:a16="http://schemas.microsoft.com/office/drawing/2014/main" id="{A922FF2A-18D4-4029-975F-5B8CF41DA24B}"/>
              </a:ext>
            </a:extLst>
          </p:cNvPr>
          <p:cNvSpPr/>
          <p:nvPr/>
        </p:nvSpPr>
        <p:spPr>
          <a:xfrm>
            <a:off x="158104" y="1828833"/>
            <a:ext cx="1026922" cy="44013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Sector</a:t>
            </a:r>
            <a:endParaRPr kumimoji="0" lang="es-CO" sz="14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E83DD69B-95A8-4951-ACF1-7746B3C94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864" y="1552261"/>
            <a:ext cx="992279" cy="97204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38" name="Elbow Connector 49">
            <a:extLst>
              <a:ext uri="{FF2B5EF4-FFF2-40B4-BE49-F238E27FC236}">
                <a16:creationId xmlns:a16="http://schemas.microsoft.com/office/drawing/2014/main" id="{A628D09A-E295-430E-A3FF-9BD74FDBA987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1185026" y="2048898"/>
            <a:ext cx="288000" cy="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49">
            <a:extLst>
              <a:ext uri="{FF2B5EF4-FFF2-40B4-BE49-F238E27FC236}">
                <a16:creationId xmlns:a16="http://schemas.microsoft.com/office/drawing/2014/main" id="{8668BED6-D216-4C48-A65B-4864CE929E3B}"/>
              </a:ext>
            </a:extLst>
          </p:cNvPr>
          <p:cNvCxnSpPr>
            <a:cxnSpLocks/>
            <a:stCxn id="27" idx="0"/>
            <a:endCxn id="8" idx="3"/>
          </p:cNvCxnSpPr>
          <p:nvPr/>
        </p:nvCxnSpPr>
        <p:spPr>
          <a:xfrm rot="16200000" flipV="1">
            <a:off x="9152474" y="2493190"/>
            <a:ext cx="127753" cy="2987565"/>
          </a:xfrm>
          <a:prstGeom prst="bentConnector2">
            <a:avLst/>
          </a:prstGeom>
          <a:ln>
            <a:solidFill>
              <a:schemeClr val="accent3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49">
            <a:extLst>
              <a:ext uri="{FF2B5EF4-FFF2-40B4-BE49-F238E27FC236}">
                <a16:creationId xmlns:a16="http://schemas.microsoft.com/office/drawing/2014/main" id="{678C3606-441F-437A-9AC0-06A22EEE1DC9}"/>
              </a:ext>
            </a:extLst>
          </p:cNvPr>
          <p:cNvCxnSpPr>
            <a:cxnSpLocks/>
            <a:stCxn id="8" idx="2"/>
            <a:endCxn id="42" idx="1"/>
          </p:cNvCxnSpPr>
          <p:nvPr/>
        </p:nvCxnSpPr>
        <p:spPr>
          <a:xfrm rot="16200000" flipH="1">
            <a:off x="7182186" y="4076046"/>
            <a:ext cx="452120" cy="691263"/>
          </a:xfrm>
          <a:prstGeom prst="bentConnector2">
            <a:avLst/>
          </a:prstGeom>
          <a:ln>
            <a:solidFill>
              <a:schemeClr val="accent3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ángulo 40">
            <a:extLst>
              <a:ext uri="{FF2B5EF4-FFF2-40B4-BE49-F238E27FC236}">
                <a16:creationId xmlns:a16="http://schemas.microsoft.com/office/drawing/2014/main" id="{2C255444-670F-4812-9C49-376E68EF4E82}"/>
              </a:ext>
            </a:extLst>
          </p:cNvPr>
          <p:cNvSpPr/>
          <p:nvPr/>
        </p:nvSpPr>
        <p:spPr>
          <a:xfrm>
            <a:off x="10509701" y="5438410"/>
            <a:ext cx="935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Nivel operativo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FDC06841-0547-4C72-A6E0-C6D0460342C0}"/>
              </a:ext>
            </a:extLst>
          </p:cNvPr>
          <p:cNvSpPr/>
          <p:nvPr/>
        </p:nvSpPr>
        <p:spPr>
          <a:xfrm>
            <a:off x="7753878" y="4467738"/>
            <a:ext cx="1996160" cy="36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Proyectos sectoriales</a:t>
            </a:r>
          </a:p>
        </p:txBody>
      </p:sp>
      <p:cxnSp>
        <p:nvCxnSpPr>
          <p:cNvPr id="43" name="Elbow Connector 49">
            <a:extLst>
              <a:ext uri="{FF2B5EF4-FFF2-40B4-BE49-F238E27FC236}">
                <a16:creationId xmlns:a16="http://schemas.microsoft.com/office/drawing/2014/main" id="{BACDB75F-FFC3-4086-8748-F9CC3C586DF6}"/>
              </a:ext>
            </a:extLst>
          </p:cNvPr>
          <p:cNvCxnSpPr>
            <a:cxnSpLocks/>
            <a:stCxn id="42" idx="0"/>
            <a:endCxn id="27" idx="1"/>
          </p:cNvCxnSpPr>
          <p:nvPr/>
        </p:nvCxnSpPr>
        <p:spPr>
          <a:xfrm rot="5400000" flipH="1" flipV="1">
            <a:off x="9286297" y="3721875"/>
            <a:ext cx="211525" cy="1280202"/>
          </a:xfrm>
          <a:prstGeom prst="bentConnector2">
            <a:avLst/>
          </a:prstGeom>
          <a:ln>
            <a:solidFill>
              <a:schemeClr val="accent3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4" name="Grupo 43">
            <a:extLst>
              <a:ext uri="{FF2B5EF4-FFF2-40B4-BE49-F238E27FC236}">
                <a16:creationId xmlns:a16="http://schemas.microsoft.com/office/drawing/2014/main" id="{5539399C-D157-41A1-8759-CCA4540547E4}"/>
              </a:ext>
            </a:extLst>
          </p:cNvPr>
          <p:cNvGrpSpPr/>
          <p:nvPr/>
        </p:nvGrpSpPr>
        <p:grpSpPr>
          <a:xfrm>
            <a:off x="1076229" y="4457311"/>
            <a:ext cx="2479611" cy="400110"/>
            <a:chOff x="5117547" y="768872"/>
            <a:chExt cx="8668837" cy="400110"/>
          </a:xfrm>
        </p:grpSpPr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1D83E50B-5479-4BF4-9BDA-F5E845226576}"/>
                </a:ext>
              </a:extLst>
            </p:cNvPr>
            <p:cNvSpPr/>
            <p:nvPr/>
          </p:nvSpPr>
          <p:spPr>
            <a:xfrm>
              <a:off x="5672440" y="825217"/>
              <a:ext cx="811394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Empoderamiento del usuario</a:t>
              </a:r>
              <a:endPara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99D6876F-B0DC-4820-919A-1735B020DB57}"/>
                </a:ext>
              </a:extLst>
            </p:cNvPr>
            <p:cNvSpPr/>
            <p:nvPr/>
          </p:nvSpPr>
          <p:spPr>
            <a:xfrm>
              <a:off x="5117547" y="768872"/>
              <a:ext cx="5728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AA7610F-BD1F-42CB-A92D-41079B8BB901}"/>
              </a:ext>
            </a:extLst>
          </p:cNvPr>
          <p:cNvGrpSpPr/>
          <p:nvPr/>
        </p:nvGrpSpPr>
        <p:grpSpPr>
          <a:xfrm>
            <a:off x="1074578" y="4736083"/>
            <a:ext cx="2404626" cy="400110"/>
            <a:chOff x="5262079" y="2099099"/>
            <a:chExt cx="5462958" cy="400110"/>
          </a:xfrm>
        </p:grpSpPr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6F89D9E5-62A9-4B1F-85F9-F75B738BBFB5}"/>
                </a:ext>
              </a:extLst>
            </p:cNvPr>
            <p:cNvSpPr/>
            <p:nvPr/>
          </p:nvSpPr>
          <p:spPr>
            <a:xfrm>
              <a:off x="5663113" y="2160725"/>
              <a:ext cx="506192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Integración de tecnologías</a:t>
              </a:r>
              <a:endPara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F80669EE-C011-406E-AF0A-C2F220D61236}"/>
                </a:ext>
              </a:extLst>
            </p:cNvPr>
            <p:cNvSpPr/>
            <p:nvPr/>
          </p:nvSpPr>
          <p:spPr>
            <a:xfrm>
              <a:off x="5262079" y="2099099"/>
              <a:ext cx="57280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FC17B76B-B76F-4F72-91D7-5E2F6C823964}"/>
              </a:ext>
            </a:extLst>
          </p:cNvPr>
          <p:cNvGrpSpPr/>
          <p:nvPr/>
        </p:nvGrpSpPr>
        <p:grpSpPr>
          <a:xfrm>
            <a:off x="1076229" y="5038300"/>
            <a:ext cx="2288926" cy="400110"/>
            <a:chOff x="5293135" y="3941601"/>
            <a:chExt cx="4854670" cy="400110"/>
          </a:xfrm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ECD29E91-EF5B-4128-9375-EECE2CBC5D31}"/>
                </a:ext>
              </a:extLst>
            </p:cNvPr>
            <p:cNvSpPr/>
            <p:nvPr/>
          </p:nvSpPr>
          <p:spPr>
            <a:xfrm>
              <a:off x="5675672" y="3999605"/>
              <a:ext cx="44721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Transformación de la red</a:t>
              </a:r>
              <a:endPara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436177E-8040-416F-90BB-9E297540A6F3}"/>
                </a:ext>
              </a:extLst>
            </p:cNvPr>
            <p:cNvSpPr/>
            <p:nvPr/>
          </p:nvSpPr>
          <p:spPr>
            <a:xfrm>
              <a:off x="5293135" y="3941601"/>
              <a:ext cx="5218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O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>
                      <a:lumMod val="25000"/>
                    </a:srgbClr>
                  </a:solidFill>
                  <a:effectLst/>
                  <a:uLnTx/>
                  <a:uFillTx/>
                  <a:latin typeface="Century Gothic" panose="020B0502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3" name="Rectángulo: esquinas redondeadas 52">
            <a:extLst>
              <a:ext uri="{FF2B5EF4-FFF2-40B4-BE49-F238E27FC236}">
                <a16:creationId xmlns:a16="http://schemas.microsoft.com/office/drawing/2014/main" id="{141CF78E-5F56-4353-B507-C71567E0BF30}"/>
              </a:ext>
            </a:extLst>
          </p:cNvPr>
          <p:cNvSpPr/>
          <p:nvPr/>
        </p:nvSpPr>
        <p:spPr>
          <a:xfrm>
            <a:off x="1042937" y="4141777"/>
            <a:ext cx="2476551" cy="1258534"/>
          </a:xfrm>
          <a:prstGeom prst="roundRect">
            <a:avLst/>
          </a:prstGeom>
          <a:noFill/>
          <a:ln>
            <a:solidFill>
              <a:schemeClr val="bg2">
                <a:lumMod val="2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0632B455-FAA0-4138-BCF7-61763D8D5298}"/>
              </a:ext>
            </a:extLst>
          </p:cNvPr>
          <p:cNvSpPr/>
          <p:nvPr/>
        </p:nvSpPr>
        <p:spPr>
          <a:xfrm>
            <a:off x="1034291" y="4081172"/>
            <a:ext cx="2485197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0170" algn="l"/>
              </a:tabLst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Líneas de acción (LA)</a:t>
            </a:r>
            <a:endParaRPr kumimoji="0" lang="es-CO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+mn-cs"/>
            </a:endParaRPr>
          </a:p>
        </p:txBody>
      </p:sp>
      <p:cxnSp>
        <p:nvCxnSpPr>
          <p:cNvPr id="55" name="Elbow Connector 49">
            <a:extLst>
              <a:ext uri="{FF2B5EF4-FFF2-40B4-BE49-F238E27FC236}">
                <a16:creationId xmlns:a16="http://schemas.microsoft.com/office/drawing/2014/main" id="{95D44C1C-691D-48C3-9FDA-6B82E45D51E6}"/>
              </a:ext>
            </a:extLst>
          </p:cNvPr>
          <p:cNvCxnSpPr>
            <a:cxnSpLocks/>
            <a:stCxn id="6" idx="3"/>
            <a:endCxn id="27" idx="2"/>
          </p:cNvCxnSpPr>
          <p:nvPr/>
        </p:nvCxnSpPr>
        <p:spPr>
          <a:xfrm flipV="1">
            <a:off x="10309273" y="4461576"/>
            <a:ext cx="400859" cy="1085347"/>
          </a:xfrm>
          <a:prstGeom prst="bentConnector2">
            <a:avLst/>
          </a:prstGeom>
          <a:ln>
            <a:solidFill>
              <a:schemeClr val="accent3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Elipse 55">
            <a:extLst>
              <a:ext uri="{FF2B5EF4-FFF2-40B4-BE49-F238E27FC236}">
                <a16:creationId xmlns:a16="http://schemas.microsoft.com/office/drawing/2014/main" id="{CF7384D9-90EE-4707-8C14-4560FE2CAC35}"/>
              </a:ext>
            </a:extLst>
          </p:cNvPr>
          <p:cNvSpPr/>
          <p:nvPr/>
        </p:nvSpPr>
        <p:spPr>
          <a:xfrm>
            <a:off x="8737925" y="5371289"/>
            <a:ext cx="36000" cy="36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7" name="Conector recto de flecha 56">
            <a:extLst>
              <a:ext uri="{FF2B5EF4-FFF2-40B4-BE49-F238E27FC236}">
                <a16:creationId xmlns:a16="http://schemas.microsoft.com/office/drawing/2014/main" id="{87516433-E441-4E67-997E-40B75E8175F5}"/>
              </a:ext>
            </a:extLst>
          </p:cNvPr>
          <p:cNvCxnSpPr>
            <a:cxnSpLocks/>
            <a:stCxn id="56" idx="0"/>
            <a:endCxn id="42" idx="2"/>
          </p:cNvCxnSpPr>
          <p:nvPr/>
        </p:nvCxnSpPr>
        <p:spPr>
          <a:xfrm flipH="1" flipV="1">
            <a:off x="8751958" y="4827738"/>
            <a:ext cx="3967" cy="543551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2" descr="http://www.colombiainteligente.org/images/aliados/6.png">
            <a:extLst>
              <a:ext uri="{FF2B5EF4-FFF2-40B4-BE49-F238E27FC236}">
                <a16:creationId xmlns:a16="http://schemas.microsoft.com/office/drawing/2014/main" id="{1699C1EE-E2FE-40AF-831D-7075E03C29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1" b="25468"/>
          <a:stretch/>
        </p:blipFill>
        <p:spPr bwMode="auto">
          <a:xfrm>
            <a:off x="3445126" y="3119270"/>
            <a:ext cx="599415" cy="26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http://www.celsia.com/2016/Home-Celsia-Epsa/img/logo-celsia-epsa.png">
            <a:extLst>
              <a:ext uri="{FF2B5EF4-FFF2-40B4-BE49-F238E27FC236}">
                <a16:creationId xmlns:a16="http://schemas.microsoft.com/office/drawing/2014/main" id="{7663EA6B-28A9-43E3-86C2-4C668A8B7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0"/>
          <a:stretch/>
        </p:blipFill>
        <p:spPr bwMode="auto">
          <a:xfrm>
            <a:off x="4364364" y="2901484"/>
            <a:ext cx="332746" cy="2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Imagen 60">
            <a:extLst>
              <a:ext uri="{FF2B5EF4-FFF2-40B4-BE49-F238E27FC236}">
                <a16:creationId xmlns:a16="http://schemas.microsoft.com/office/drawing/2014/main" id="{A590D017-B794-41B3-A4EA-EA211CD2FB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7" t="20748" r="10529" b="18965"/>
          <a:stretch/>
        </p:blipFill>
        <p:spPr>
          <a:xfrm>
            <a:off x="2516555" y="3149621"/>
            <a:ext cx="726537" cy="203006"/>
          </a:xfrm>
          <a:prstGeom prst="rect">
            <a:avLst/>
          </a:prstGeom>
        </p:spPr>
      </p:pic>
      <p:pic>
        <p:nvPicPr>
          <p:cNvPr id="62" name="Picture 2" descr="Resultado de imagen para logo isa intercolombia">
            <a:extLst>
              <a:ext uri="{FF2B5EF4-FFF2-40B4-BE49-F238E27FC236}">
                <a16:creationId xmlns:a16="http://schemas.microsoft.com/office/drawing/2014/main" id="{6C2DAC36-61BD-47FC-BDA3-1CFA7AAADB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3000" r="8432" b="32077"/>
          <a:stretch/>
        </p:blipFill>
        <p:spPr bwMode="auto">
          <a:xfrm>
            <a:off x="4308393" y="3189868"/>
            <a:ext cx="466335" cy="19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Imagen 62">
            <a:extLst>
              <a:ext uri="{FF2B5EF4-FFF2-40B4-BE49-F238E27FC236}">
                <a16:creationId xmlns:a16="http://schemas.microsoft.com/office/drawing/2014/main" id="{55B6F0B7-4154-4FF1-A0C6-7938F346A1B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26"/>
          <a:stretch/>
        </p:blipFill>
        <p:spPr>
          <a:xfrm>
            <a:off x="2569273" y="2950509"/>
            <a:ext cx="651209" cy="133907"/>
          </a:xfrm>
          <a:prstGeom prst="rect">
            <a:avLst/>
          </a:prstGeom>
        </p:spPr>
      </p:pic>
      <p:pic>
        <p:nvPicPr>
          <p:cNvPr id="64" name="Picture 2" descr="Resultado de imagen para Logo enel codensa">
            <a:extLst>
              <a:ext uri="{FF2B5EF4-FFF2-40B4-BE49-F238E27FC236}">
                <a16:creationId xmlns:a16="http://schemas.microsoft.com/office/drawing/2014/main" id="{1ABA69BC-6C7F-4E9B-8654-5C99081028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0" b="23261"/>
          <a:stretch/>
        </p:blipFill>
        <p:spPr bwMode="auto">
          <a:xfrm>
            <a:off x="3510790" y="2905245"/>
            <a:ext cx="478886" cy="25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Imagen 64">
            <a:extLst>
              <a:ext uri="{FF2B5EF4-FFF2-40B4-BE49-F238E27FC236}">
                <a16:creationId xmlns:a16="http://schemas.microsoft.com/office/drawing/2014/main" id="{350880C9-9999-4DC3-ACB6-2D29365EF5C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1895" t="29054" r="34603" b="37347"/>
          <a:stretch/>
        </p:blipFill>
        <p:spPr>
          <a:xfrm>
            <a:off x="8113692" y="3035657"/>
            <a:ext cx="923636" cy="407639"/>
          </a:xfrm>
          <a:prstGeom prst="rect">
            <a:avLst/>
          </a:prstGeom>
        </p:spPr>
      </p:pic>
      <p:sp>
        <p:nvSpPr>
          <p:cNvPr id="66" name="Rectángulo 65">
            <a:extLst>
              <a:ext uri="{FF2B5EF4-FFF2-40B4-BE49-F238E27FC236}">
                <a16:creationId xmlns:a16="http://schemas.microsoft.com/office/drawing/2014/main" id="{5130E36B-FDB4-4944-8F06-707DF1D00B9D}"/>
              </a:ext>
            </a:extLst>
          </p:cNvPr>
          <p:cNvSpPr/>
          <p:nvPr/>
        </p:nvSpPr>
        <p:spPr>
          <a:xfrm>
            <a:off x="1070781" y="5950416"/>
            <a:ext cx="1728000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Demanda Activa</a:t>
            </a: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CC03CD4A-69E1-4ABD-AE3F-8AEE7781E599}"/>
              </a:ext>
            </a:extLst>
          </p:cNvPr>
          <p:cNvSpPr/>
          <p:nvPr/>
        </p:nvSpPr>
        <p:spPr>
          <a:xfrm>
            <a:off x="2879823" y="5950406"/>
            <a:ext cx="1728000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Integración AMI</a:t>
            </a: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28D3FCB9-2D5D-4AB4-92FD-69121E4A3CA3}"/>
              </a:ext>
            </a:extLst>
          </p:cNvPr>
          <p:cNvSpPr/>
          <p:nvPr/>
        </p:nvSpPr>
        <p:spPr>
          <a:xfrm>
            <a:off x="4688792" y="5950406"/>
            <a:ext cx="1728000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Integración DER</a:t>
            </a: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FA5D85F6-74C6-4D0F-AAC4-E0B084B1A68D}"/>
              </a:ext>
            </a:extLst>
          </p:cNvPr>
          <p:cNvSpPr/>
          <p:nvPr/>
        </p:nvSpPr>
        <p:spPr>
          <a:xfrm>
            <a:off x="6497761" y="5950406"/>
            <a:ext cx="1728000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Modernización</a:t>
            </a: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5D2C48ED-166F-4D31-83AA-5B9AE79BA735}"/>
              </a:ext>
            </a:extLst>
          </p:cNvPr>
          <p:cNvSpPr/>
          <p:nvPr/>
        </p:nvSpPr>
        <p:spPr>
          <a:xfrm>
            <a:off x="8307511" y="5950406"/>
            <a:ext cx="3096000" cy="25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Tecnologías flexibles, digitales y Telecom.</a:t>
            </a:r>
          </a:p>
        </p:txBody>
      </p:sp>
      <p:pic>
        <p:nvPicPr>
          <p:cNvPr id="72" name="Imagen 71">
            <a:extLst>
              <a:ext uri="{FF2B5EF4-FFF2-40B4-BE49-F238E27FC236}">
                <a16:creationId xmlns:a16="http://schemas.microsoft.com/office/drawing/2014/main" id="{8CA15FC8-0E82-4D9D-9EC9-D3355BC43A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331" y="3046734"/>
            <a:ext cx="832859" cy="504408"/>
          </a:xfrm>
          <a:prstGeom prst="rect">
            <a:avLst/>
          </a:prstGeom>
        </p:spPr>
      </p:pic>
      <p:pic>
        <p:nvPicPr>
          <p:cNvPr id="74" name="Imagen 73" descr="Imagen que contiene exterior, campo, agua, pasto&#10;&#10;Descripción generada automáticamente">
            <a:extLst>
              <a:ext uri="{FF2B5EF4-FFF2-40B4-BE49-F238E27FC236}">
                <a16:creationId xmlns:a16="http://schemas.microsoft.com/office/drawing/2014/main" id="{3EAF6ECC-0C32-41B4-8D5A-F87E4C3E8B3D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1"/>
            <a:ext cx="12192000" cy="686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9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exterior, nieve, esquiando, pendiente&#10;&#10;Descripción generada automáticamente">
            <a:extLst>
              <a:ext uri="{FF2B5EF4-FFF2-40B4-BE49-F238E27FC236}">
                <a16:creationId xmlns:a16="http://schemas.microsoft.com/office/drawing/2014/main" id="{86E9A69A-06E8-4008-A785-7ACF4BAE2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6317" cy="6856049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D5CAE59A-066C-4546-82A2-66A9890B19A2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o de bloque 34">
            <a:extLst>
              <a:ext uri="{FF2B5EF4-FFF2-40B4-BE49-F238E27FC236}">
                <a16:creationId xmlns:a16="http://schemas.microsoft.com/office/drawing/2014/main" id="{B2686638-0FAC-46A0-9B26-88517307AE24}"/>
              </a:ext>
            </a:extLst>
          </p:cNvPr>
          <p:cNvSpPr/>
          <p:nvPr/>
        </p:nvSpPr>
        <p:spPr>
          <a:xfrm>
            <a:off x="812958" y="424801"/>
            <a:ext cx="6644398" cy="6644398"/>
          </a:xfrm>
          <a:prstGeom prst="blockArc">
            <a:avLst>
              <a:gd name="adj1" fmla="val 18900000"/>
              <a:gd name="adj2" fmla="val 2700000"/>
              <a:gd name="adj3" fmla="val 325"/>
            </a:avLst>
          </a:prstGeom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A6FE1A98-185E-4F0A-A5C1-65D57B5289CD}"/>
              </a:ext>
            </a:extLst>
          </p:cNvPr>
          <p:cNvSpPr/>
          <p:nvPr/>
        </p:nvSpPr>
        <p:spPr>
          <a:xfrm>
            <a:off x="6790016" y="1539057"/>
            <a:ext cx="5180629" cy="519631"/>
          </a:xfrm>
          <a:custGeom>
            <a:avLst/>
            <a:gdLst>
              <a:gd name="connsiteX0" fmla="*/ 0 w 5180629"/>
              <a:gd name="connsiteY0" fmla="*/ 0 h 519631"/>
              <a:gd name="connsiteX1" fmla="*/ 5180629 w 5180629"/>
              <a:gd name="connsiteY1" fmla="*/ 0 h 519631"/>
              <a:gd name="connsiteX2" fmla="*/ 5180629 w 5180629"/>
              <a:gd name="connsiteY2" fmla="*/ 519631 h 519631"/>
              <a:gd name="connsiteX3" fmla="*/ 0 w 5180629"/>
              <a:gd name="connsiteY3" fmla="*/ 519631 h 519631"/>
              <a:gd name="connsiteX4" fmla="*/ 0 w 5180629"/>
              <a:gd name="connsiteY4" fmla="*/ 0 h 51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0629" h="519631">
                <a:moveTo>
                  <a:pt x="0" y="0"/>
                </a:moveTo>
                <a:lnTo>
                  <a:pt x="5180629" y="0"/>
                </a:lnTo>
                <a:lnTo>
                  <a:pt x="5180629" y="519631"/>
                </a:lnTo>
                <a:lnTo>
                  <a:pt x="0" y="51963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458" tIns="38100" rIns="38100" bIns="3810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500" b="1" kern="1200" dirty="0">
                <a:latin typeface="Century Gothic" panose="020B0502020202020204" pitchFamily="34" charset="0"/>
              </a:rPr>
              <a:t>Grupos de trabajo colaborativo</a:t>
            </a:r>
            <a:endParaRPr lang="es-CO" sz="1500" b="1" kern="1200" dirty="0">
              <a:latin typeface="Century Gothic" panose="020B0502020202020204" pitchFamily="34" charset="0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390F5330-B154-4682-8C85-5D410AA894A1}"/>
              </a:ext>
            </a:extLst>
          </p:cNvPr>
          <p:cNvSpPr/>
          <p:nvPr/>
        </p:nvSpPr>
        <p:spPr>
          <a:xfrm>
            <a:off x="6439846" y="1474103"/>
            <a:ext cx="649539" cy="649539"/>
          </a:xfrm>
          <a:prstGeom prst="ellipse">
            <a:avLst/>
          </a:prstGeom>
          <a:solidFill>
            <a:schemeClr val="tx1">
              <a:alpha val="94000"/>
            </a:schemeClr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8" name="Forma libre: forma 37">
            <a:extLst>
              <a:ext uri="{FF2B5EF4-FFF2-40B4-BE49-F238E27FC236}">
                <a16:creationId xmlns:a16="http://schemas.microsoft.com/office/drawing/2014/main" id="{C0914ED0-98C6-4889-9371-821C62D0E5C6}"/>
              </a:ext>
            </a:extLst>
          </p:cNvPr>
          <p:cNvSpPr/>
          <p:nvPr/>
        </p:nvSpPr>
        <p:spPr>
          <a:xfrm>
            <a:off x="7217449" y="2318406"/>
            <a:ext cx="4753196" cy="519631"/>
          </a:xfrm>
          <a:custGeom>
            <a:avLst/>
            <a:gdLst>
              <a:gd name="connsiteX0" fmla="*/ 0 w 4753196"/>
              <a:gd name="connsiteY0" fmla="*/ 0 h 519631"/>
              <a:gd name="connsiteX1" fmla="*/ 4753196 w 4753196"/>
              <a:gd name="connsiteY1" fmla="*/ 0 h 519631"/>
              <a:gd name="connsiteX2" fmla="*/ 4753196 w 4753196"/>
              <a:gd name="connsiteY2" fmla="*/ 519631 h 519631"/>
              <a:gd name="connsiteX3" fmla="*/ 0 w 4753196"/>
              <a:gd name="connsiteY3" fmla="*/ 519631 h 519631"/>
              <a:gd name="connsiteX4" fmla="*/ 0 w 4753196"/>
              <a:gd name="connsiteY4" fmla="*/ 0 h 51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3196" h="519631">
                <a:moveTo>
                  <a:pt x="0" y="0"/>
                </a:moveTo>
                <a:lnTo>
                  <a:pt x="4753196" y="0"/>
                </a:lnTo>
                <a:lnTo>
                  <a:pt x="4753196" y="519631"/>
                </a:lnTo>
                <a:lnTo>
                  <a:pt x="0" y="51963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458" tIns="38100" rIns="38100" bIns="3810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500" b="1" kern="1200" dirty="0">
                <a:latin typeface="Century Gothic" panose="020B0502020202020204" pitchFamily="34" charset="0"/>
              </a:rPr>
              <a:t>Documentos de referenciamiento</a:t>
            </a:r>
            <a:endParaRPr lang="es-CO" sz="1500" b="1" kern="1200" dirty="0">
              <a:latin typeface="Century Gothic" panose="020B0502020202020204" pitchFamily="34" charset="0"/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316AA749-6803-4A8E-8CED-05E2777E34CD}"/>
              </a:ext>
            </a:extLst>
          </p:cNvPr>
          <p:cNvSpPr/>
          <p:nvPr/>
        </p:nvSpPr>
        <p:spPr>
          <a:xfrm>
            <a:off x="6892679" y="2253452"/>
            <a:ext cx="649539" cy="649539"/>
          </a:xfrm>
          <a:prstGeom prst="ellipse">
            <a:avLst/>
          </a:prstGeom>
          <a:solidFill>
            <a:prstClr val="black">
              <a:alpha val="94000"/>
            </a:prstClr>
          </a:solidFill>
          <a:ln w="12700" cap="flat" cmpd="sng" algn="ctr">
            <a:solidFill>
              <a:prstClr val="white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85F81A9A-65DB-4139-B32A-9D02C2AD4B98}"/>
              </a:ext>
            </a:extLst>
          </p:cNvPr>
          <p:cNvSpPr/>
          <p:nvPr/>
        </p:nvSpPr>
        <p:spPr>
          <a:xfrm>
            <a:off x="7412903" y="3097755"/>
            <a:ext cx="4557742" cy="519631"/>
          </a:xfrm>
          <a:custGeom>
            <a:avLst/>
            <a:gdLst>
              <a:gd name="connsiteX0" fmla="*/ 0 w 4557742"/>
              <a:gd name="connsiteY0" fmla="*/ 0 h 519631"/>
              <a:gd name="connsiteX1" fmla="*/ 4557742 w 4557742"/>
              <a:gd name="connsiteY1" fmla="*/ 0 h 519631"/>
              <a:gd name="connsiteX2" fmla="*/ 4557742 w 4557742"/>
              <a:gd name="connsiteY2" fmla="*/ 519631 h 519631"/>
              <a:gd name="connsiteX3" fmla="*/ 0 w 4557742"/>
              <a:gd name="connsiteY3" fmla="*/ 519631 h 519631"/>
              <a:gd name="connsiteX4" fmla="*/ 0 w 4557742"/>
              <a:gd name="connsiteY4" fmla="*/ 0 h 51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7742" h="519631">
                <a:moveTo>
                  <a:pt x="0" y="0"/>
                </a:moveTo>
                <a:lnTo>
                  <a:pt x="4557742" y="0"/>
                </a:lnTo>
                <a:lnTo>
                  <a:pt x="4557742" y="519631"/>
                </a:lnTo>
                <a:lnTo>
                  <a:pt x="0" y="51963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458" tIns="38100" rIns="38100" bIns="3810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500" b="1" kern="1200" dirty="0">
                <a:latin typeface="Century Gothic" panose="020B0502020202020204" pitchFamily="34" charset="0"/>
              </a:rPr>
              <a:t>Documentos con recomendaciones y lineamientos estratégicos </a:t>
            </a:r>
            <a:endParaRPr lang="es-CO" sz="1500" b="1" kern="1200" dirty="0">
              <a:latin typeface="Century Gothic" panose="020B0502020202020204" pitchFamily="34" charset="0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CCA9F723-4288-420F-B72D-B094F4DA75A1}"/>
              </a:ext>
            </a:extLst>
          </p:cNvPr>
          <p:cNvSpPr/>
          <p:nvPr/>
        </p:nvSpPr>
        <p:spPr>
          <a:xfrm>
            <a:off x="7088133" y="3032801"/>
            <a:ext cx="649539" cy="649539"/>
          </a:xfrm>
          <a:prstGeom prst="ellipse">
            <a:avLst/>
          </a:prstGeom>
          <a:solidFill>
            <a:prstClr val="black">
              <a:alpha val="94000"/>
            </a:prstClr>
          </a:solidFill>
          <a:ln w="12700" cap="flat" cmpd="sng" algn="ctr">
            <a:solidFill>
              <a:prstClr val="white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Forma libre: forma 41">
            <a:extLst>
              <a:ext uri="{FF2B5EF4-FFF2-40B4-BE49-F238E27FC236}">
                <a16:creationId xmlns:a16="http://schemas.microsoft.com/office/drawing/2014/main" id="{BD74096D-1858-4B3A-BC2D-8204FA1A1351}"/>
              </a:ext>
            </a:extLst>
          </p:cNvPr>
          <p:cNvSpPr/>
          <p:nvPr/>
        </p:nvSpPr>
        <p:spPr>
          <a:xfrm>
            <a:off x="7412903" y="3876611"/>
            <a:ext cx="4557742" cy="519631"/>
          </a:xfrm>
          <a:custGeom>
            <a:avLst/>
            <a:gdLst>
              <a:gd name="connsiteX0" fmla="*/ 0 w 4557742"/>
              <a:gd name="connsiteY0" fmla="*/ 0 h 519631"/>
              <a:gd name="connsiteX1" fmla="*/ 4557742 w 4557742"/>
              <a:gd name="connsiteY1" fmla="*/ 0 h 519631"/>
              <a:gd name="connsiteX2" fmla="*/ 4557742 w 4557742"/>
              <a:gd name="connsiteY2" fmla="*/ 519631 h 519631"/>
              <a:gd name="connsiteX3" fmla="*/ 0 w 4557742"/>
              <a:gd name="connsiteY3" fmla="*/ 519631 h 519631"/>
              <a:gd name="connsiteX4" fmla="*/ 0 w 4557742"/>
              <a:gd name="connsiteY4" fmla="*/ 0 h 51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7742" h="519631">
                <a:moveTo>
                  <a:pt x="0" y="0"/>
                </a:moveTo>
                <a:lnTo>
                  <a:pt x="4557742" y="0"/>
                </a:lnTo>
                <a:lnTo>
                  <a:pt x="4557742" y="519631"/>
                </a:lnTo>
                <a:lnTo>
                  <a:pt x="0" y="51963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458" tIns="38100" rIns="38100" bIns="3810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500" b="1" kern="1200" dirty="0">
                <a:latin typeface="Century Gothic" panose="020B0502020202020204" pitchFamily="34" charset="0"/>
              </a:rPr>
              <a:t>Proyectos sectoriales</a:t>
            </a:r>
            <a:endParaRPr lang="es-CO" sz="1500" b="1" kern="1200" dirty="0">
              <a:latin typeface="Century Gothic" panose="020B0502020202020204" pitchFamily="34" charset="0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FA4F0DCF-B404-4C37-B17F-CDACE0AB6214}"/>
              </a:ext>
            </a:extLst>
          </p:cNvPr>
          <p:cNvSpPr/>
          <p:nvPr/>
        </p:nvSpPr>
        <p:spPr>
          <a:xfrm>
            <a:off x="7088133" y="3811657"/>
            <a:ext cx="649539" cy="649539"/>
          </a:xfrm>
          <a:prstGeom prst="ellipse">
            <a:avLst/>
          </a:prstGeom>
          <a:solidFill>
            <a:prstClr val="black">
              <a:alpha val="94000"/>
            </a:prstClr>
          </a:solidFill>
          <a:ln w="12700" cap="flat" cmpd="sng" algn="ctr">
            <a:solidFill>
              <a:prstClr val="white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94ECE521-414A-4FC6-8A29-6CE2A137E367}"/>
              </a:ext>
            </a:extLst>
          </p:cNvPr>
          <p:cNvSpPr/>
          <p:nvPr/>
        </p:nvSpPr>
        <p:spPr>
          <a:xfrm>
            <a:off x="7217449" y="4655960"/>
            <a:ext cx="4753196" cy="519631"/>
          </a:xfrm>
          <a:custGeom>
            <a:avLst/>
            <a:gdLst>
              <a:gd name="connsiteX0" fmla="*/ 0 w 4753196"/>
              <a:gd name="connsiteY0" fmla="*/ 0 h 519631"/>
              <a:gd name="connsiteX1" fmla="*/ 4753196 w 4753196"/>
              <a:gd name="connsiteY1" fmla="*/ 0 h 519631"/>
              <a:gd name="connsiteX2" fmla="*/ 4753196 w 4753196"/>
              <a:gd name="connsiteY2" fmla="*/ 519631 h 519631"/>
              <a:gd name="connsiteX3" fmla="*/ 0 w 4753196"/>
              <a:gd name="connsiteY3" fmla="*/ 519631 h 519631"/>
              <a:gd name="connsiteX4" fmla="*/ 0 w 4753196"/>
              <a:gd name="connsiteY4" fmla="*/ 0 h 51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3196" h="519631">
                <a:moveTo>
                  <a:pt x="0" y="0"/>
                </a:moveTo>
                <a:lnTo>
                  <a:pt x="4753196" y="0"/>
                </a:lnTo>
                <a:lnTo>
                  <a:pt x="4753196" y="519631"/>
                </a:lnTo>
                <a:lnTo>
                  <a:pt x="0" y="51963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458" tIns="38100" rIns="38100" bIns="3810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500" b="1" kern="1200" dirty="0">
                <a:latin typeface="Century Gothic" panose="020B0502020202020204" pitchFamily="34" charset="0"/>
              </a:rPr>
              <a:t>Talleres de Co-creación</a:t>
            </a:r>
            <a:endParaRPr lang="es-CO" sz="1500" b="1" kern="1200" dirty="0">
              <a:latin typeface="Century Gothic" panose="020B0502020202020204" pitchFamily="34" charset="0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A20D832D-815A-41FB-AE70-9889B4562003}"/>
              </a:ext>
            </a:extLst>
          </p:cNvPr>
          <p:cNvSpPr/>
          <p:nvPr/>
        </p:nvSpPr>
        <p:spPr>
          <a:xfrm>
            <a:off x="6892679" y="4591006"/>
            <a:ext cx="649539" cy="649539"/>
          </a:xfrm>
          <a:prstGeom prst="ellipse">
            <a:avLst/>
          </a:prstGeom>
          <a:solidFill>
            <a:prstClr val="black">
              <a:alpha val="94000"/>
            </a:prstClr>
          </a:solidFill>
          <a:ln w="12700" cap="flat" cmpd="sng" algn="ctr">
            <a:solidFill>
              <a:prstClr val="white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57457146-57A5-47B6-9E38-1631109F344D}"/>
              </a:ext>
            </a:extLst>
          </p:cNvPr>
          <p:cNvSpPr/>
          <p:nvPr/>
        </p:nvSpPr>
        <p:spPr>
          <a:xfrm>
            <a:off x="6790016" y="5435309"/>
            <a:ext cx="5180629" cy="519631"/>
          </a:xfrm>
          <a:custGeom>
            <a:avLst/>
            <a:gdLst>
              <a:gd name="connsiteX0" fmla="*/ 0 w 5180629"/>
              <a:gd name="connsiteY0" fmla="*/ 0 h 519631"/>
              <a:gd name="connsiteX1" fmla="*/ 5180629 w 5180629"/>
              <a:gd name="connsiteY1" fmla="*/ 0 h 519631"/>
              <a:gd name="connsiteX2" fmla="*/ 5180629 w 5180629"/>
              <a:gd name="connsiteY2" fmla="*/ 519631 h 519631"/>
              <a:gd name="connsiteX3" fmla="*/ 0 w 5180629"/>
              <a:gd name="connsiteY3" fmla="*/ 519631 h 519631"/>
              <a:gd name="connsiteX4" fmla="*/ 0 w 5180629"/>
              <a:gd name="connsiteY4" fmla="*/ 0 h 519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0629" h="519631">
                <a:moveTo>
                  <a:pt x="0" y="0"/>
                </a:moveTo>
                <a:lnTo>
                  <a:pt x="5180629" y="0"/>
                </a:lnTo>
                <a:lnTo>
                  <a:pt x="5180629" y="519631"/>
                </a:lnTo>
                <a:lnTo>
                  <a:pt x="0" y="51963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  <a:alpha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458" tIns="38100" rIns="38100" bIns="38100" numCol="1" spcCol="1270" anchor="ctr" anchorCtr="0">
            <a:noAutofit/>
          </a:bodyPr>
          <a:lstStyle/>
          <a:p>
            <a:pPr marL="0" lvl="0" indent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500" b="1" kern="1200" dirty="0">
                <a:latin typeface="Century Gothic" panose="020B0502020202020204" pitchFamily="34" charset="0"/>
              </a:rPr>
              <a:t>Documentos con acciones de transformación </a:t>
            </a:r>
            <a:endParaRPr lang="es-CO" sz="1500" b="1" kern="1200" dirty="0">
              <a:latin typeface="Century Gothic" panose="020B0502020202020204" pitchFamily="34" charset="0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639D2ADA-3B51-4C9E-83B4-28921ECFE042}"/>
              </a:ext>
            </a:extLst>
          </p:cNvPr>
          <p:cNvSpPr/>
          <p:nvPr/>
        </p:nvSpPr>
        <p:spPr>
          <a:xfrm>
            <a:off x="6465246" y="5370355"/>
            <a:ext cx="649539" cy="649539"/>
          </a:xfrm>
          <a:prstGeom prst="ellipse">
            <a:avLst/>
          </a:prstGeom>
          <a:solidFill>
            <a:prstClr val="black">
              <a:alpha val="94000"/>
            </a:prstClr>
          </a:solidFill>
          <a:ln w="12700" cap="flat" cmpd="sng" algn="ctr">
            <a:solidFill>
              <a:prstClr val="white"/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7B7ECB-1F16-4757-BE9E-B4F4532408D8}"/>
              </a:ext>
            </a:extLst>
          </p:cNvPr>
          <p:cNvSpPr txBox="1"/>
          <p:nvPr/>
        </p:nvSpPr>
        <p:spPr>
          <a:xfrm>
            <a:off x="6860147" y="2364136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000" b="1">
                <a:solidFill>
                  <a:srgbClr val="004188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+15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D28984C-4644-40F7-9EFE-9D9576ABCC39}"/>
              </a:ext>
            </a:extLst>
          </p:cNvPr>
          <p:cNvSpPr txBox="1"/>
          <p:nvPr/>
        </p:nvSpPr>
        <p:spPr>
          <a:xfrm>
            <a:off x="7162056" y="3140477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000" b="1">
                <a:solidFill>
                  <a:srgbClr val="004188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+5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7C91FAB-7AA0-45CD-A9B9-309002CC1C4B}"/>
              </a:ext>
            </a:extLst>
          </p:cNvPr>
          <p:cNvSpPr txBox="1"/>
          <p:nvPr/>
        </p:nvSpPr>
        <p:spPr>
          <a:xfrm>
            <a:off x="7063175" y="391577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000" b="1">
                <a:solidFill>
                  <a:srgbClr val="004188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+10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563A5B6-170F-43CF-9EB6-BCAC337AD016}"/>
              </a:ext>
            </a:extLst>
          </p:cNvPr>
          <p:cNvSpPr txBox="1"/>
          <p:nvPr/>
        </p:nvSpPr>
        <p:spPr>
          <a:xfrm>
            <a:off x="6880781" y="4709584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000" b="1">
                <a:solidFill>
                  <a:srgbClr val="004188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+10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11345E-2F45-40FB-A913-67DF471AAD0C}"/>
              </a:ext>
            </a:extLst>
          </p:cNvPr>
          <p:cNvSpPr txBox="1"/>
          <p:nvPr/>
        </p:nvSpPr>
        <p:spPr>
          <a:xfrm>
            <a:off x="6532923" y="5486660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2000" b="1">
                <a:solidFill>
                  <a:srgbClr val="004188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+3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8D7B1E5-CD7A-4468-9969-00717FC9068D}"/>
              </a:ext>
            </a:extLst>
          </p:cNvPr>
          <p:cNvSpPr txBox="1">
            <a:spLocks/>
          </p:cNvSpPr>
          <p:nvPr/>
        </p:nvSpPr>
        <p:spPr>
          <a:xfrm>
            <a:off x="327804" y="287100"/>
            <a:ext cx="10432695" cy="9382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Generando productos específicos para el sector …</a:t>
            </a:r>
            <a:endParaRPr lang="en-US" sz="3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CFAEC02C-90C8-4E90-9A20-B2BFDA96AB5A}"/>
              </a:ext>
            </a:extLst>
          </p:cNvPr>
          <p:cNvGrpSpPr>
            <a:grpSpLocks noChangeAspect="1"/>
          </p:cNvGrpSpPr>
          <p:nvPr/>
        </p:nvGrpSpPr>
        <p:grpSpPr>
          <a:xfrm>
            <a:off x="10883762" y="126980"/>
            <a:ext cx="1179292" cy="540000"/>
            <a:chOff x="3021682" y="1925501"/>
            <a:chExt cx="6878916" cy="3149873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474C0FA8-A06C-4210-9623-C044B82B3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682" y="1925501"/>
              <a:ext cx="6878916" cy="3149873"/>
            </a:xfrm>
            <a:prstGeom prst="rect">
              <a:avLst/>
            </a:prstGeom>
          </p:spPr>
        </p:pic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74D5386A-F2E4-4735-92C5-A51EAC8C3C7C}"/>
                </a:ext>
              </a:extLst>
            </p:cNvPr>
            <p:cNvSpPr/>
            <p:nvPr/>
          </p:nvSpPr>
          <p:spPr>
            <a:xfrm>
              <a:off x="9305925" y="2851150"/>
              <a:ext cx="190500" cy="184150"/>
            </a:xfrm>
            <a:custGeom>
              <a:avLst/>
              <a:gdLst>
                <a:gd name="connsiteX0" fmla="*/ 0 w 190500"/>
                <a:gd name="connsiteY0" fmla="*/ 0 h 184150"/>
                <a:gd name="connsiteX1" fmla="*/ 31750 w 190500"/>
                <a:gd name="connsiteY1" fmla="*/ 6350 h 184150"/>
                <a:gd name="connsiteX2" fmla="*/ 63500 w 190500"/>
                <a:gd name="connsiteY2" fmla="*/ 3175 h 184150"/>
                <a:gd name="connsiteX3" fmla="*/ 88900 w 190500"/>
                <a:gd name="connsiteY3" fmla="*/ 3175 h 184150"/>
                <a:gd name="connsiteX4" fmla="*/ 114300 w 190500"/>
                <a:gd name="connsiteY4" fmla="*/ 3175 h 184150"/>
                <a:gd name="connsiteX5" fmla="*/ 114300 w 190500"/>
                <a:gd name="connsiteY5" fmla="*/ 3175 h 184150"/>
                <a:gd name="connsiteX6" fmla="*/ 139700 w 190500"/>
                <a:gd name="connsiteY6" fmla="*/ 3175 h 184150"/>
                <a:gd name="connsiteX7" fmla="*/ 190500 w 190500"/>
                <a:gd name="connsiteY7" fmla="*/ 177800 h 184150"/>
                <a:gd name="connsiteX8" fmla="*/ 136525 w 190500"/>
                <a:gd name="connsiteY8" fmla="*/ 184150 h 184150"/>
                <a:gd name="connsiteX9" fmla="*/ 12700 w 190500"/>
                <a:gd name="connsiteY9" fmla="*/ 53975 h 184150"/>
                <a:gd name="connsiteX10" fmla="*/ 0 w 190500"/>
                <a:gd name="connsiteY10" fmla="*/ 0 h 18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0500" h="184150">
                  <a:moveTo>
                    <a:pt x="0" y="0"/>
                  </a:moveTo>
                  <a:lnTo>
                    <a:pt x="31750" y="6350"/>
                  </a:lnTo>
                  <a:lnTo>
                    <a:pt x="63500" y="3175"/>
                  </a:lnTo>
                  <a:lnTo>
                    <a:pt x="88900" y="3175"/>
                  </a:lnTo>
                  <a:lnTo>
                    <a:pt x="114300" y="3175"/>
                  </a:lnTo>
                  <a:lnTo>
                    <a:pt x="114300" y="3175"/>
                  </a:lnTo>
                  <a:lnTo>
                    <a:pt x="139700" y="3175"/>
                  </a:lnTo>
                  <a:lnTo>
                    <a:pt x="190500" y="177800"/>
                  </a:lnTo>
                  <a:lnTo>
                    <a:pt x="136525" y="184150"/>
                  </a:lnTo>
                  <a:lnTo>
                    <a:pt x="12700" y="539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18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65ACC632-11FF-436B-8B3B-DBC08FF3B2CA}"/>
              </a:ext>
            </a:extLst>
          </p:cNvPr>
          <p:cNvSpPr/>
          <p:nvPr/>
        </p:nvSpPr>
        <p:spPr>
          <a:xfrm>
            <a:off x="-145143" y="5731277"/>
            <a:ext cx="6484591" cy="745693"/>
          </a:xfrm>
          <a:prstGeom prst="right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6F8ADAD-7B6E-4EB5-8DDB-E98E5EB19FA7}"/>
              </a:ext>
            </a:extLst>
          </p:cNvPr>
          <p:cNvSpPr txBox="1"/>
          <p:nvPr/>
        </p:nvSpPr>
        <p:spPr>
          <a:xfrm>
            <a:off x="1558684" y="5912443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6F1213-E2AD-4E1E-B3D3-8C11F2BB807F}"/>
              </a:ext>
            </a:extLst>
          </p:cNvPr>
          <p:cNvSpPr txBox="1"/>
          <p:nvPr/>
        </p:nvSpPr>
        <p:spPr>
          <a:xfrm>
            <a:off x="2298898" y="5916682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C34A6B6-544A-4A44-A515-DE87ED4965CE}"/>
              </a:ext>
            </a:extLst>
          </p:cNvPr>
          <p:cNvSpPr txBox="1"/>
          <p:nvPr/>
        </p:nvSpPr>
        <p:spPr>
          <a:xfrm>
            <a:off x="3052355" y="5924892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0256DC7-35A9-449B-B641-2FC66EEEE6D1}"/>
              </a:ext>
            </a:extLst>
          </p:cNvPr>
          <p:cNvSpPr txBox="1"/>
          <p:nvPr/>
        </p:nvSpPr>
        <p:spPr>
          <a:xfrm>
            <a:off x="3795926" y="5926957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0B21A32-28BD-4D7A-BE68-E07FBDF0C64A}"/>
              </a:ext>
            </a:extLst>
          </p:cNvPr>
          <p:cNvSpPr txBox="1"/>
          <p:nvPr/>
        </p:nvSpPr>
        <p:spPr>
          <a:xfrm>
            <a:off x="4548192" y="5926957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BEB2171-D0B8-4EF2-B796-962722056359}"/>
              </a:ext>
            </a:extLst>
          </p:cNvPr>
          <p:cNvSpPr txBox="1"/>
          <p:nvPr/>
        </p:nvSpPr>
        <p:spPr>
          <a:xfrm>
            <a:off x="5291226" y="5933307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CAF0025-0686-4B20-9707-2D5CA3C1781B}"/>
              </a:ext>
            </a:extLst>
          </p:cNvPr>
          <p:cNvSpPr txBox="1"/>
          <p:nvPr/>
        </p:nvSpPr>
        <p:spPr>
          <a:xfrm>
            <a:off x="232841" y="1177856"/>
            <a:ext cx="218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Sesiones de trabajo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001BA4B-D64C-453D-9FDC-7283E79C4866}"/>
              </a:ext>
            </a:extLst>
          </p:cNvPr>
          <p:cNvSpPr txBox="1"/>
          <p:nvPr/>
        </p:nvSpPr>
        <p:spPr>
          <a:xfrm>
            <a:off x="327804" y="2971200"/>
            <a:ext cx="15442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Socialización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9CF8EA7-B3FE-4B32-9081-180854F3847B}"/>
              </a:ext>
            </a:extLst>
          </p:cNvPr>
          <p:cNvSpPr txBox="1"/>
          <p:nvPr/>
        </p:nvSpPr>
        <p:spPr>
          <a:xfrm>
            <a:off x="232841" y="4617516"/>
            <a:ext cx="218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Proyectos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31DC774-BA70-4917-AC33-A66D7126EDF6}"/>
              </a:ext>
            </a:extLst>
          </p:cNvPr>
          <p:cNvSpPr txBox="1"/>
          <p:nvPr/>
        </p:nvSpPr>
        <p:spPr>
          <a:xfrm>
            <a:off x="808148" y="5923032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F8F9F4D-0652-4869-9132-23CA3074D490}"/>
              </a:ext>
            </a:extLst>
          </p:cNvPr>
          <p:cNvSpPr txBox="1"/>
          <p:nvPr/>
        </p:nvSpPr>
        <p:spPr>
          <a:xfrm>
            <a:off x="63363" y="5921224"/>
            <a:ext cx="754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2012</a:t>
            </a:r>
          </a:p>
        </p:txBody>
      </p:sp>
      <p:graphicFrame>
        <p:nvGraphicFramePr>
          <p:cNvPr id="30" name="Gráfico 29">
            <a:extLst>
              <a:ext uri="{FF2B5EF4-FFF2-40B4-BE49-F238E27FC236}">
                <a16:creationId xmlns:a16="http://schemas.microsoft.com/office/drawing/2014/main" id="{4064E971-6D60-4A80-9A3A-9A242CEAF5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536074"/>
              </p:ext>
            </p:extLst>
          </p:nvPr>
        </p:nvGraphicFramePr>
        <p:xfrm>
          <a:off x="1" y="1097242"/>
          <a:ext cx="6264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D7CECAAB-56E0-41EB-B0EB-E7A7751627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220688"/>
              </p:ext>
            </p:extLst>
          </p:nvPr>
        </p:nvGraphicFramePr>
        <p:xfrm>
          <a:off x="-5682" y="3144654"/>
          <a:ext cx="6264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8767486E-5F21-4784-B905-B3F2646774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454849"/>
              </p:ext>
            </p:extLst>
          </p:nvPr>
        </p:nvGraphicFramePr>
        <p:xfrm>
          <a:off x="-64862" y="4414856"/>
          <a:ext cx="626400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F1FE86-7D66-4755-944C-A3A2114C8148}"/>
              </a:ext>
            </a:extLst>
          </p:cNvPr>
          <p:cNvSpPr txBox="1"/>
          <p:nvPr/>
        </p:nvSpPr>
        <p:spPr>
          <a:xfrm>
            <a:off x="6492245" y="1564303"/>
            <a:ext cx="542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+6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4880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8459</TotalTime>
  <Words>1946</Words>
  <Application>Microsoft Office PowerPoint</Application>
  <PresentationFormat>Panorámica</PresentationFormat>
  <Paragraphs>495</Paragraphs>
  <Slides>19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Century Gothic</vt:lpstr>
      <vt:lpstr>Comic Sans MS</vt:lpstr>
      <vt:lpstr>Tema de Office</vt:lpstr>
      <vt:lpstr>2_Tema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¿En qué estamos hoy?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LUISA FERNANDA BUITRAGO ARROYAVE - ANALISTA FACILITADOR COLABORATIVO</dc:creator>
  <cp:lastModifiedBy>Alejandra Murillo</cp:lastModifiedBy>
  <cp:revision>118</cp:revision>
  <dcterms:created xsi:type="dcterms:W3CDTF">2021-07-19T15:29:18Z</dcterms:created>
  <dcterms:modified xsi:type="dcterms:W3CDTF">2022-10-25T19:48:10Z</dcterms:modified>
</cp:coreProperties>
</file>